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media/image1.jpeg" ContentType="image/jpeg"/>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media/image2.jpeg" ContentType="image/jpeg"/>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chemeClr val="accent1"/>
        </a:solidFill>
        <a:effectLst/>
        <a:uFillTx/>
        <a:latin typeface="+mn-lt"/>
        <a:ea typeface="+mn-ea"/>
        <a:cs typeface="+mn-cs"/>
        <a:sym typeface="Trebuchet MS"/>
      </a:defRPr>
    </a:lvl1pPr>
    <a:lvl2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chemeClr val="accent1"/>
        </a:solidFill>
        <a:effectLst/>
        <a:uFillTx/>
        <a:latin typeface="+mn-lt"/>
        <a:ea typeface="+mn-ea"/>
        <a:cs typeface="+mn-cs"/>
        <a:sym typeface="Trebuchet MS"/>
      </a:defRPr>
    </a:lvl2pPr>
    <a:lvl3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chemeClr val="accent1"/>
        </a:solidFill>
        <a:effectLst/>
        <a:uFillTx/>
        <a:latin typeface="+mn-lt"/>
        <a:ea typeface="+mn-ea"/>
        <a:cs typeface="+mn-cs"/>
        <a:sym typeface="Trebuchet MS"/>
      </a:defRPr>
    </a:lvl3pPr>
    <a:lvl4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chemeClr val="accent1"/>
        </a:solidFill>
        <a:effectLst/>
        <a:uFillTx/>
        <a:latin typeface="+mn-lt"/>
        <a:ea typeface="+mn-ea"/>
        <a:cs typeface="+mn-cs"/>
        <a:sym typeface="Trebuchet MS"/>
      </a:defRPr>
    </a:lvl4pPr>
    <a:lvl5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chemeClr val="accent1"/>
        </a:solidFill>
        <a:effectLst/>
        <a:uFillTx/>
        <a:latin typeface="+mn-lt"/>
        <a:ea typeface="+mn-ea"/>
        <a:cs typeface="+mn-cs"/>
        <a:sym typeface="Trebuchet MS"/>
      </a:defRPr>
    </a:lvl5pPr>
    <a:lvl6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chemeClr val="accent1"/>
        </a:solidFill>
        <a:effectLst/>
        <a:uFillTx/>
        <a:latin typeface="+mn-lt"/>
        <a:ea typeface="+mn-ea"/>
        <a:cs typeface="+mn-cs"/>
        <a:sym typeface="Trebuchet MS"/>
      </a:defRPr>
    </a:lvl6pPr>
    <a:lvl7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chemeClr val="accent1"/>
        </a:solidFill>
        <a:effectLst/>
        <a:uFillTx/>
        <a:latin typeface="+mn-lt"/>
        <a:ea typeface="+mn-ea"/>
        <a:cs typeface="+mn-cs"/>
        <a:sym typeface="Trebuchet MS"/>
      </a:defRPr>
    </a:lvl7pPr>
    <a:lvl8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chemeClr val="accent1"/>
        </a:solidFill>
        <a:effectLst/>
        <a:uFillTx/>
        <a:latin typeface="+mn-lt"/>
        <a:ea typeface="+mn-ea"/>
        <a:cs typeface="+mn-cs"/>
        <a:sym typeface="Trebuchet MS"/>
      </a:defRPr>
    </a:lvl8pPr>
    <a:lvl9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chemeClr val="accent1"/>
        </a:solidFill>
        <a:effectLst/>
        <a:uFillTx/>
        <a:latin typeface="+mn-lt"/>
        <a:ea typeface="+mn-ea"/>
        <a:cs typeface="+mn-cs"/>
        <a:sym typeface="Trebuchet M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chemeClr val="accent1"/>
        </a:fontRef>
        <a:schemeClr val="accent1"/>
      </a:tcTxStyle>
      <a:tcStyle>
        <a:tcBdr>
          <a:left>
            <a:ln w="12700" cap="flat">
              <a:solidFill>
                <a:srgbClr val="332C20"/>
              </a:solidFill>
              <a:prstDash val="solid"/>
              <a:round/>
            </a:ln>
          </a:left>
          <a:right>
            <a:ln w="12700" cap="flat">
              <a:solidFill>
                <a:srgbClr val="332C20"/>
              </a:solidFill>
              <a:prstDash val="solid"/>
              <a:round/>
            </a:ln>
          </a:right>
          <a:top>
            <a:ln w="12700" cap="flat">
              <a:solidFill>
                <a:srgbClr val="332C20"/>
              </a:solidFill>
              <a:prstDash val="solid"/>
              <a:round/>
            </a:ln>
          </a:top>
          <a:bottom>
            <a:ln w="12700" cap="flat">
              <a:solidFill>
                <a:srgbClr val="332C20"/>
              </a:solidFill>
              <a:prstDash val="solid"/>
              <a:round/>
            </a:ln>
          </a:bottom>
          <a:insideH>
            <a:ln w="12700" cap="flat">
              <a:solidFill>
                <a:srgbClr val="332C20"/>
              </a:solidFill>
              <a:prstDash val="solid"/>
              <a:round/>
            </a:ln>
          </a:insideH>
          <a:insideV>
            <a:ln w="12700" cap="flat">
              <a:solidFill>
                <a:srgbClr val="332C20"/>
              </a:solidFill>
              <a:prstDash val="solid"/>
              <a:round/>
            </a:ln>
          </a:insideV>
        </a:tcBdr>
        <a:fill>
          <a:solidFill>
            <a:srgbClr val="CACBCC"/>
          </a:solidFill>
        </a:fill>
      </a:tcStyle>
    </a:wholeTbl>
    <a:band2H>
      <a:tcTxStyle b="def" i="def"/>
      <a:tcStyle>
        <a:tcBdr/>
        <a:fill>
          <a:solidFill>
            <a:srgbClr val="E6E7E7"/>
          </a:solidFill>
        </a:fill>
      </a:tcStyle>
    </a:band2H>
    <a:firstCol>
      <a:tcTxStyle b="on" i="off">
        <a:fontRef idx="minor">
          <a:srgbClr val="332C20"/>
        </a:fontRef>
        <a:srgbClr val="332C20"/>
      </a:tcTxStyle>
      <a:tcStyle>
        <a:tcBdr>
          <a:left>
            <a:ln w="12700" cap="flat">
              <a:solidFill>
                <a:srgbClr val="332C20"/>
              </a:solidFill>
              <a:prstDash val="solid"/>
              <a:round/>
            </a:ln>
          </a:left>
          <a:right>
            <a:ln w="12700" cap="flat">
              <a:solidFill>
                <a:srgbClr val="332C20"/>
              </a:solidFill>
              <a:prstDash val="solid"/>
              <a:round/>
            </a:ln>
          </a:right>
          <a:top>
            <a:ln w="12700" cap="flat">
              <a:solidFill>
                <a:srgbClr val="332C20"/>
              </a:solidFill>
              <a:prstDash val="solid"/>
              <a:round/>
            </a:ln>
          </a:top>
          <a:bottom>
            <a:ln w="12700" cap="flat">
              <a:solidFill>
                <a:srgbClr val="332C20"/>
              </a:solidFill>
              <a:prstDash val="solid"/>
              <a:round/>
            </a:ln>
          </a:bottom>
          <a:insideH>
            <a:ln w="12700" cap="flat">
              <a:solidFill>
                <a:srgbClr val="332C20"/>
              </a:solidFill>
              <a:prstDash val="solid"/>
              <a:round/>
            </a:ln>
          </a:insideH>
          <a:insideV>
            <a:ln w="12700" cap="flat">
              <a:solidFill>
                <a:srgbClr val="332C20"/>
              </a:solidFill>
              <a:prstDash val="solid"/>
              <a:round/>
            </a:ln>
          </a:insideV>
        </a:tcBdr>
        <a:fill>
          <a:solidFill>
            <a:schemeClr val="accent1"/>
          </a:solidFill>
        </a:fill>
      </a:tcStyle>
    </a:firstCol>
    <a:lastRow>
      <a:tcTxStyle b="on" i="off">
        <a:fontRef idx="minor">
          <a:srgbClr val="332C20"/>
        </a:fontRef>
        <a:srgbClr val="332C20"/>
      </a:tcTxStyle>
      <a:tcStyle>
        <a:tcBdr>
          <a:left>
            <a:ln w="12700" cap="flat">
              <a:solidFill>
                <a:srgbClr val="332C20"/>
              </a:solidFill>
              <a:prstDash val="solid"/>
              <a:round/>
            </a:ln>
          </a:left>
          <a:right>
            <a:ln w="12700" cap="flat">
              <a:solidFill>
                <a:srgbClr val="332C20"/>
              </a:solidFill>
              <a:prstDash val="solid"/>
              <a:round/>
            </a:ln>
          </a:right>
          <a:top>
            <a:ln w="38100" cap="flat">
              <a:solidFill>
                <a:srgbClr val="332C20"/>
              </a:solidFill>
              <a:prstDash val="solid"/>
              <a:round/>
            </a:ln>
          </a:top>
          <a:bottom>
            <a:ln w="12700" cap="flat">
              <a:solidFill>
                <a:srgbClr val="332C20"/>
              </a:solidFill>
              <a:prstDash val="solid"/>
              <a:round/>
            </a:ln>
          </a:bottom>
          <a:insideH>
            <a:ln w="12700" cap="flat">
              <a:solidFill>
                <a:srgbClr val="332C20"/>
              </a:solidFill>
              <a:prstDash val="solid"/>
              <a:round/>
            </a:ln>
          </a:insideH>
          <a:insideV>
            <a:ln w="12700" cap="flat">
              <a:solidFill>
                <a:srgbClr val="332C20"/>
              </a:solidFill>
              <a:prstDash val="solid"/>
              <a:round/>
            </a:ln>
          </a:insideV>
        </a:tcBdr>
        <a:fill>
          <a:solidFill>
            <a:schemeClr val="accent1"/>
          </a:solidFill>
        </a:fill>
      </a:tcStyle>
    </a:lastRow>
    <a:firstRow>
      <a:tcTxStyle b="on" i="off">
        <a:fontRef idx="minor">
          <a:srgbClr val="332C20"/>
        </a:fontRef>
        <a:srgbClr val="332C20"/>
      </a:tcTxStyle>
      <a:tcStyle>
        <a:tcBdr>
          <a:left>
            <a:ln w="12700" cap="flat">
              <a:solidFill>
                <a:srgbClr val="332C20"/>
              </a:solidFill>
              <a:prstDash val="solid"/>
              <a:round/>
            </a:ln>
          </a:left>
          <a:right>
            <a:ln w="12700" cap="flat">
              <a:solidFill>
                <a:srgbClr val="332C20"/>
              </a:solidFill>
              <a:prstDash val="solid"/>
              <a:round/>
            </a:ln>
          </a:right>
          <a:top>
            <a:ln w="12700" cap="flat">
              <a:solidFill>
                <a:srgbClr val="332C20"/>
              </a:solidFill>
              <a:prstDash val="solid"/>
              <a:round/>
            </a:ln>
          </a:top>
          <a:bottom>
            <a:ln w="38100" cap="flat">
              <a:solidFill>
                <a:srgbClr val="332C20"/>
              </a:solidFill>
              <a:prstDash val="solid"/>
              <a:round/>
            </a:ln>
          </a:bottom>
          <a:insideH>
            <a:ln w="12700" cap="flat">
              <a:solidFill>
                <a:srgbClr val="332C20"/>
              </a:solidFill>
              <a:prstDash val="solid"/>
              <a:round/>
            </a:ln>
          </a:insideH>
          <a:insideV>
            <a:ln w="12700" cap="flat">
              <a:solidFill>
                <a:srgbClr val="332C20"/>
              </a:solidFill>
              <a:prstDash val="solid"/>
              <a:round/>
            </a:ln>
          </a:insideV>
        </a:tcBdr>
        <a:fill>
          <a:solidFill>
            <a:schemeClr val="accent1"/>
          </a:solidFill>
        </a:fill>
      </a:tcStyle>
    </a:firstRow>
  </a:tblStyle>
  <a:tblStyle styleId="{C7B018BB-80A7-4F77-B60F-C8B233D01FF8}" styleName="">
    <a:tblBg/>
    <a:wholeTbl>
      <a:tcTxStyle b="off" i="off">
        <a:fontRef idx="minor">
          <a:schemeClr val="accent1"/>
        </a:fontRef>
        <a:schemeClr val="accent1"/>
      </a:tcTxStyle>
      <a:tcStyle>
        <a:tcBdr>
          <a:left>
            <a:ln w="12700" cap="flat">
              <a:solidFill>
                <a:srgbClr val="332C20"/>
              </a:solidFill>
              <a:prstDash val="solid"/>
              <a:round/>
            </a:ln>
          </a:left>
          <a:right>
            <a:ln w="12700" cap="flat">
              <a:solidFill>
                <a:srgbClr val="332C20"/>
              </a:solidFill>
              <a:prstDash val="solid"/>
              <a:round/>
            </a:ln>
          </a:right>
          <a:top>
            <a:ln w="12700" cap="flat">
              <a:solidFill>
                <a:srgbClr val="332C20"/>
              </a:solidFill>
              <a:prstDash val="solid"/>
              <a:round/>
            </a:ln>
          </a:top>
          <a:bottom>
            <a:ln w="12700" cap="flat">
              <a:solidFill>
                <a:srgbClr val="332C20"/>
              </a:solidFill>
              <a:prstDash val="solid"/>
              <a:round/>
            </a:ln>
          </a:bottom>
          <a:insideH>
            <a:ln w="12700" cap="flat">
              <a:solidFill>
                <a:srgbClr val="332C20"/>
              </a:solidFill>
              <a:prstDash val="solid"/>
              <a:round/>
            </a:ln>
          </a:insideH>
          <a:insideV>
            <a:ln w="12700" cap="flat">
              <a:solidFill>
                <a:srgbClr val="332C20"/>
              </a:solidFill>
              <a:prstDash val="solid"/>
              <a:round/>
            </a:ln>
          </a:insideV>
        </a:tcBdr>
        <a:fill>
          <a:solidFill>
            <a:srgbClr val="D0D0D0"/>
          </a:solidFill>
        </a:fill>
      </a:tcStyle>
    </a:wholeTbl>
    <a:band2H>
      <a:tcTxStyle b="def" i="def"/>
      <a:tcStyle>
        <a:tcBdr/>
        <a:fill>
          <a:solidFill>
            <a:srgbClr val="E9E9E9"/>
          </a:solidFill>
        </a:fill>
      </a:tcStyle>
    </a:band2H>
    <a:firstCol>
      <a:tcTxStyle b="on" i="off">
        <a:fontRef idx="minor">
          <a:srgbClr val="332C20"/>
        </a:fontRef>
        <a:srgbClr val="332C20"/>
      </a:tcTxStyle>
      <a:tcStyle>
        <a:tcBdr>
          <a:left>
            <a:ln w="12700" cap="flat">
              <a:solidFill>
                <a:srgbClr val="332C20"/>
              </a:solidFill>
              <a:prstDash val="solid"/>
              <a:round/>
            </a:ln>
          </a:left>
          <a:right>
            <a:ln w="12700" cap="flat">
              <a:solidFill>
                <a:srgbClr val="332C20"/>
              </a:solidFill>
              <a:prstDash val="solid"/>
              <a:round/>
            </a:ln>
          </a:right>
          <a:top>
            <a:ln w="12700" cap="flat">
              <a:solidFill>
                <a:srgbClr val="332C20"/>
              </a:solidFill>
              <a:prstDash val="solid"/>
              <a:round/>
            </a:ln>
          </a:top>
          <a:bottom>
            <a:ln w="12700" cap="flat">
              <a:solidFill>
                <a:srgbClr val="332C20"/>
              </a:solidFill>
              <a:prstDash val="solid"/>
              <a:round/>
            </a:ln>
          </a:bottom>
          <a:insideH>
            <a:ln w="12700" cap="flat">
              <a:solidFill>
                <a:srgbClr val="332C20"/>
              </a:solidFill>
              <a:prstDash val="solid"/>
              <a:round/>
            </a:ln>
          </a:insideH>
          <a:insideV>
            <a:ln w="12700" cap="flat">
              <a:solidFill>
                <a:srgbClr val="332C20"/>
              </a:solidFill>
              <a:prstDash val="solid"/>
              <a:round/>
            </a:ln>
          </a:insideV>
        </a:tcBdr>
        <a:fill>
          <a:solidFill>
            <a:schemeClr val="accent3"/>
          </a:solidFill>
        </a:fill>
      </a:tcStyle>
    </a:firstCol>
    <a:lastRow>
      <a:tcTxStyle b="on" i="off">
        <a:fontRef idx="minor">
          <a:srgbClr val="332C20"/>
        </a:fontRef>
        <a:srgbClr val="332C20"/>
      </a:tcTxStyle>
      <a:tcStyle>
        <a:tcBdr>
          <a:left>
            <a:ln w="12700" cap="flat">
              <a:solidFill>
                <a:srgbClr val="332C20"/>
              </a:solidFill>
              <a:prstDash val="solid"/>
              <a:round/>
            </a:ln>
          </a:left>
          <a:right>
            <a:ln w="12700" cap="flat">
              <a:solidFill>
                <a:srgbClr val="332C20"/>
              </a:solidFill>
              <a:prstDash val="solid"/>
              <a:round/>
            </a:ln>
          </a:right>
          <a:top>
            <a:ln w="38100" cap="flat">
              <a:solidFill>
                <a:srgbClr val="332C20"/>
              </a:solidFill>
              <a:prstDash val="solid"/>
              <a:round/>
            </a:ln>
          </a:top>
          <a:bottom>
            <a:ln w="12700" cap="flat">
              <a:solidFill>
                <a:srgbClr val="332C20"/>
              </a:solidFill>
              <a:prstDash val="solid"/>
              <a:round/>
            </a:ln>
          </a:bottom>
          <a:insideH>
            <a:ln w="12700" cap="flat">
              <a:solidFill>
                <a:srgbClr val="332C20"/>
              </a:solidFill>
              <a:prstDash val="solid"/>
              <a:round/>
            </a:ln>
          </a:insideH>
          <a:insideV>
            <a:ln w="12700" cap="flat">
              <a:solidFill>
                <a:srgbClr val="332C20"/>
              </a:solidFill>
              <a:prstDash val="solid"/>
              <a:round/>
            </a:ln>
          </a:insideV>
        </a:tcBdr>
        <a:fill>
          <a:solidFill>
            <a:schemeClr val="accent3"/>
          </a:solidFill>
        </a:fill>
      </a:tcStyle>
    </a:lastRow>
    <a:firstRow>
      <a:tcTxStyle b="on" i="off">
        <a:fontRef idx="minor">
          <a:srgbClr val="332C20"/>
        </a:fontRef>
        <a:srgbClr val="332C20"/>
      </a:tcTxStyle>
      <a:tcStyle>
        <a:tcBdr>
          <a:left>
            <a:ln w="12700" cap="flat">
              <a:solidFill>
                <a:srgbClr val="332C20"/>
              </a:solidFill>
              <a:prstDash val="solid"/>
              <a:round/>
            </a:ln>
          </a:left>
          <a:right>
            <a:ln w="12700" cap="flat">
              <a:solidFill>
                <a:srgbClr val="332C20"/>
              </a:solidFill>
              <a:prstDash val="solid"/>
              <a:round/>
            </a:ln>
          </a:right>
          <a:top>
            <a:ln w="12700" cap="flat">
              <a:solidFill>
                <a:srgbClr val="332C20"/>
              </a:solidFill>
              <a:prstDash val="solid"/>
              <a:round/>
            </a:ln>
          </a:top>
          <a:bottom>
            <a:ln w="38100" cap="flat">
              <a:solidFill>
                <a:srgbClr val="332C20"/>
              </a:solidFill>
              <a:prstDash val="solid"/>
              <a:round/>
            </a:ln>
          </a:bottom>
          <a:insideH>
            <a:ln w="12700" cap="flat">
              <a:solidFill>
                <a:srgbClr val="332C20"/>
              </a:solidFill>
              <a:prstDash val="solid"/>
              <a:round/>
            </a:ln>
          </a:insideH>
          <a:insideV>
            <a:ln w="12700" cap="flat">
              <a:solidFill>
                <a:srgbClr val="332C20"/>
              </a:solidFill>
              <a:prstDash val="solid"/>
              <a:round/>
            </a:ln>
          </a:insideV>
        </a:tcBdr>
        <a:fill>
          <a:solidFill>
            <a:schemeClr val="accent3"/>
          </a:solidFill>
        </a:fill>
      </a:tcStyle>
    </a:firstRow>
  </a:tblStyle>
  <a:tblStyle styleId="{EEE7283C-3CF3-47DC-8721-378D4A62B228}" styleName="">
    <a:tblBg/>
    <a:wholeTbl>
      <a:tcTxStyle b="off" i="off">
        <a:fontRef idx="minor">
          <a:schemeClr val="accent1"/>
        </a:fontRef>
        <a:schemeClr val="accent1"/>
      </a:tcTxStyle>
      <a:tcStyle>
        <a:tcBdr>
          <a:left>
            <a:ln w="12700" cap="flat">
              <a:solidFill>
                <a:srgbClr val="332C20"/>
              </a:solidFill>
              <a:prstDash val="solid"/>
              <a:round/>
            </a:ln>
          </a:left>
          <a:right>
            <a:ln w="12700" cap="flat">
              <a:solidFill>
                <a:srgbClr val="332C20"/>
              </a:solidFill>
              <a:prstDash val="solid"/>
              <a:round/>
            </a:ln>
          </a:right>
          <a:top>
            <a:ln w="12700" cap="flat">
              <a:solidFill>
                <a:srgbClr val="332C20"/>
              </a:solidFill>
              <a:prstDash val="solid"/>
              <a:round/>
            </a:ln>
          </a:top>
          <a:bottom>
            <a:ln w="12700" cap="flat">
              <a:solidFill>
                <a:srgbClr val="332C20"/>
              </a:solidFill>
              <a:prstDash val="solid"/>
              <a:round/>
            </a:ln>
          </a:bottom>
          <a:insideH>
            <a:ln w="12700" cap="flat">
              <a:solidFill>
                <a:srgbClr val="332C20"/>
              </a:solidFill>
              <a:prstDash val="solid"/>
              <a:round/>
            </a:ln>
          </a:insideH>
          <a:insideV>
            <a:ln w="12700" cap="flat">
              <a:solidFill>
                <a:srgbClr val="332C20"/>
              </a:solidFill>
              <a:prstDash val="solid"/>
              <a:round/>
            </a:ln>
          </a:insideV>
        </a:tcBdr>
        <a:fill>
          <a:solidFill>
            <a:srgbClr val="FCDCCE"/>
          </a:solidFill>
        </a:fill>
      </a:tcStyle>
    </a:wholeTbl>
    <a:band2H>
      <a:tcTxStyle b="def" i="def"/>
      <a:tcStyle>
        <a:tcBdr/>
        <a:fill>
          <a:solidFill>
            <a:srgbClr val="FDEEE8"/>
          </a:solidFill>
        </a:fill>
      </a:tcStyle>
    </a:band2H>
    <a:firstCol>
      <a:tcTxStyle b="on" i="off">
        <a:fontRef idx="minor">
          <a:srgbClr val="332C20"/>
        </a:fontRef>
        <a:srgbClr val="332C20"/>
      </a:tcTxStyle>
      <a:tcStyle>
        <a:tcBdr>
          <a:left>
            <a:ln w="12700" cap="flat">
              <a:solidFill>
                <a:srgbClr val="332C20"/>
              </a:solidFill>
              <a:prstDash val="solid"/>
              <a:round/>
            </a:ln>
          </a:left>
          <a:right>
            <a:ln w="12700" cap="flat">
              <a:solidFill>
                <a:srgbClr val="332C20"/>
              </a:solidFill>
              <a:prstDash val="solid"/>
              <a:round/>
            </a:ln>
          </a:right>
          <a:top>
            <a:ln w="12700" cap="flat">
              <a:solidFill>
                <a:srgbClr val="332C20"/>
              </a:solidFill>
              <a:prstDash val="solid"/>
              <a:round/>
            </a:ln>
          </a:top>
          <a:bottom>
            <a:ln w="12700" cap="flat">
              <a:solidFill>
                <a:srgbClr val="332C20"/>
              </a:solidFill>
              <a:prstDash val="solid"/>
              <a:round/>
            </a:ln>
          </a:bottom>
          <a:insideH>
            <a:ln w="12700" cap="flat">
              <a:solidFill>
                <a:srgbClr val="332C20"/>
              </a:solidFill>
              <a:prstDash val="solid"/>
              <a:round/>
            </a:ln>
          </a:insideH>
          <a:insideV>
            <a:ln w="12700" cap="flat">
              <a:solidFill>
                <a:srgbClr val="332C20"/>
              </a:solidFill>
              <a:prstDash val="solid"/>
              <a:round/>
            </a:ln>
          </a:insideV>
        </a:tcBdr>
        <a:fill>
          <a:solidFill>
            <a:schemeClr val="accent6"/>
          </a:solidFill>
        </a:fill>
      </a:tcStyle>
    </a:firstCol>
    <a:lastRow>
      <a:tcTxStyle b="on" i="off">
        <a:fontRef idx="minor">
          <a:srgbClr val="332C20"/>
        </a:fontRef>
        <a:srgbClr val="332C20"/>
      </a:tcTxStyle>
      <a:tcStyle>
        <a:tcBdr>
          <a:left>
            <a:ln w="12700" cap="flat">
              <a:solidFill>
                <a:srgbClr val="332C20"/>
              </a:solidFill>
              <a:prstDash val="solid"/>
              <a:round/>
            </a:ln>
          </a:left>
          <a:right>
            <a:ln w="12700" cap="flat">
              <a:solidFill>
                <a:srgbClr val="332C20"/>
              </a:solidFill>
              <a:prstDash val="solid"/>
              <a:round/>
            </a:ln>
          </a:right>
          <a:top>
            <a:ln w="38100" cap="flat">
              <a:solidFill>
                <a:srgbClr val="332C20"/>
              </a:solidFill>
              <a:prstDash val="solid"/>
              <a:round/>
            </a:ln>
          </a:top>
          <a:bottom>
            <a:ln w="12700" cap="flat">
              <a:solidFill>
                <a:srgbClr val="332C20"/>
              </a:solidFill>
              <a:prstDash val="solid"/>
              <a:round/>
            </a:ln>
          </a:bottom>
          <a:insideH>
            <a:ln w="12700" cap="flat">
              <a:solidFill>
                <a:srgbClr val="332C20"/>
              </a:solidFill>
              <a:prstDash val="solid"/>
              <a:round/>
            </a:ln>
          </a:insideH>
          <a:insideV>
            <a:ln w="12700" cap="flat">
              <a:solidFill>
                <a:srgbClr val="332C20"/>
              </a:solidFill>
              <a:prstDash val="solid"/>
              <a:round/>
            </a:ln>
          </a:insideV>
        </a:tcBdr>
        <a:fill>
          <a:solidFill>
            <a:schemeClr val="accent6"/>
          </a:solidFill>
        </a:fill>
      </a:tcStyle>
    </a:lastRow>
    <a:firstRow>
      <a:tcTxStyle b="on" i="off">
        <a:fontRef idx="minor">
          <a:srgbClr val="332C20"/>
        </a:fontRef>
        <a:srgbClr val="332C20"/>
      </a:tcTxStyle>
      <a:tcStyle>
        <a:tcBdr>
          <a:left>
            <a:ln w="12700" cap="flat">
              <a:solidFill>
                <a:srgbClr val="332C20"/>
              </a:solidFill>
              <a:prstDash val="solid"/>
              <a:round/>
            </a:ln>
          </a:left>
          <a:right>
            <a:ln w="12700" cap="flat">
              <a:solidFill>
                <a:srgbClr val="332C20"/>
              </a:solidFill>
              <a:prstDash val="solid"/>
              <a:round/>
            </a:ln>
          </a:right>
          <a:top>
            <a:ln w="12700" cap="flat">
              <a:solidFill>
                <a:srgbClr val="332C20"/>
              </a:solidFill>
              <a:prstDash val="solid"/>
              <a:round/>
            </a:ln>
          </a:top>
          <a:bottom>
            <a:ln w="38100" cap="flat">
              <a:solidFill>
                <a:srgbClr val="332C20"/>
              </a:solidFill>
              <a:prstDash val="solid"/>
              <a:round/>
            </a:ln>
          </a:bottom>
          <a:insideH>
            <a:ln w="12700" cap="flat">
              <a:solidFill>
                <a:srgbClr val="332C20"/>
              </a:solidFill>
              <a:prstDash val="solid"/>
              <a:round/>
            </a:ln>
          </a:insideH>
          <a:insideV>
            <a:ln w="12700" cap="flat">
              <a:solidFill>
                <a:srgbClr val="332C20"/>
              </a:solidFill>
              <a:prstDash val="solid"/>
              <a:round/>
            </a:ln>
          </a:insideV>
        </a:tcBdr>
        <a:fill>
          <a:solidFill>
            <a:schemeClr val="accent6"/>
          </a:solidFill>
        </a:fill>
      </a:tcStyle>
    </a:firstRow>
  </a:tblStyle>
  <a:tblStyle styleId="{CF821DB8-F4EB-4A41-A1BA-3FCAFE7338EE}" styleName="">
    <a:tblBg/>
    <a:wholeTbl>
      <a:tcTxStyle b="off" i="off">
        <a:fontRef idx="minor">
          <a:schemeClr val="accent1"/>
        </a:fontRef>
        <a:schemeClr val="accent1"/>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7E7"/>
          </a:solidFill>
        </a:fill>
      </a:tcStyle>
    </a:wholeTbl>
    <a:band2H>
      <a:tcTxStyle b="def" i="def"/>
      <a:tcStyle>
        <a:tcBdr/>
        <a:fill>
          <a:solidFill>
            <a:srgbClr val="332C20"/>
          </a:solidFill>
        </a:fill>
      </a:tcStyle>
    </a:band2H>
    <a:firstCol>
      <a:tcTxStyle b="on" i="off">
        <a:fontRef idx="minor">
          <a:srgbClr val="332C20"/>
        </a:fontRef>
        <a:srgbClr val="332C2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chemeClr val="accent1"/>
        </a:fontRef>
        <a:schemeClr val="accent1"/>
      </a:tcTxStyle>
      <a:tcStyle>
        <a:tcBdr>
          <a:left>
            <a:ln w="12700" cap="flat">
              <a:noFill/>
              <a:miter lim="400000"/>
            </a:ln>
          </a:left>
          <a:right>
            <a:ln w="12700" cap="flat">
              <a:noFill/>
              <a:miter lim="400000"/>
            </a:ln>
          </a:right>
          <a:top>
            <a:ln w="50800" cap="flat">
              <a:solidFill>
                <a:schemeClr val="accent1"/>
              </a:solidFill>
              <a:prstDash val="solid"/>
              <a:round/>
            </a:ln>
          </a:top>
          <a:bottom>
            <a:ln w="25400" cap="flat">
              <a:solidFill>
                <a:schemeClr val="accent1"/>
              </a:solidFill>
              <a:prstDash val="solid"/>
              <a:round/>
            </a:ln>
          </a:bottom>
          <a:insideH>
            <a:ln w="12700" cap="flat">
              <a:noFill/>
              <a:miter lim="400000"/>
            </a:ln>
          </a:insideH>
          <a:insideV>
            <a:ln w="12700" cap="flat">
              <a:noFill/>
              <a:miter lim="400000"/>
            </a:ln>
          </a:insideV>
        </a:tcBdr>
        <a:fill>
          <a:solidFill>
            <a:srgbClr val="332C20"/>
          </a:solidFill>
        </a:fill>
      </a:tcStyle>
    </a:lastRow>
    <a:firstRow>
      <a:tcTxStyle b="on" i="off">
        <a:fontRef idx="minor">
          <a:srgbClr val="332C20"/>
        </a:fontRef>
        <a:srgbClr val="332C20"/>
      </a:tcTxStyle>
      <a:tcStyle>
        <a:tcBdr>
          <a:left>
            <a:ln w="12700" cap="flat">
              <a:noFill/>
              <a:miter lim="400000"/>
            </a:ln>
          </a:left>
          <a:right>
            <a:ln w="12700" cap="flat">
              <a:noFill/>
              <a:miter lim="400000"/>
            </a:ln>
          </a:right>
          <a:top>
            <a:ln w="25400" cap="flat">
              <a:solidFill>
                <a:schemeClr val="accent1"/>
              </a:solidFill>
              <a:prstDash val="solid"/>
              <a:round/>
            </a:ln>
          </a:top>
          <a:bottom>
            <a:ln w="25400" cap="flat">
              <a:solidFill>
                <a:schemeClr val="accent1"/>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chemeClr val="accent1"/>
        </a:fontRef>
        <a:schemeClr val="accent1"/>
      </a:tcTxStyle>
      <a:tcStyle>
        <a:tcBdr>
          <a:left>
            <a:ln w="12700" cap="flat">
              <a:solidFill>
                <a:srgbClr val="332C20"/>
              </a:solidFill>
              <a:prstDash val="solid"/>
              <a:round/>
            </a:ln>
          </a:left>
          <a:right>
            <a:ln w="12700" cap="flat">
              <a:solidFill>
                <a:srgbClr val="332C20"/>
              </a:solidFill>
              <a:prstDash val="solid"/>
              <a:round/>
            </a:ln>
          </a:right>
          <a:top>
            <a:ln w="12700" cap="flat">
              <a:solidFill>
                <a:srgbClr val="332C20"/>
              </a:solidFill>
              <a:prstDash val="solid"/>
              <a:round/>
            </a:ln>
          </a:top>
          <a:bottom>
            <a:ln w="12700" cap="flat">
              <a:solidFill>
                <a:srgbClr val="332C20"/>
              </a:solidFill>
              <a:prstDash val="solid"/>
              <a:round/>
            </a:ln>
          </a:bottom>
          <a:insideH>
            <a:ln w="12700" cap="flat">
              <a:solidFill>
                <a:srgbClr val="332C20"/>
              </a:solidFill>
              <a:prstDash val="solid"/>
              <a:round/>
            </a:ln>
          </a:insideH>
          <a:insideV>
            <a:ln w="12700" cap="flat">
              <a:solidFill>
                <a:srgbClr val="332C20"/>
              </a:solidFill>
              <a:prstDash val="solid"/>
              <a:round/>
            </a:ln>
          </a:insideV>
        </a:tcBdr>
        <a:fill>
          <a:solidFill>
            <a:srgbClr val="CACBCC"/>
          </a:solidFill>
        </a:fill>
      </a:tcStyle>
    </a:wholeTbl>
    <a:band2H>
      <a:tcTxStyle b="def" i="def"/>
      <a:tcStyle>
        <a:tcBdr/>
        <a:fill>
          <a:solidFill>
            <a:srgbClr val="E6E7E7"/>
          </a:solidFill>
        </a:fill>
      </a:tcStyle>
    </a:band2H>
    <a:firstCol>
      <a:tcTxStyle b="on" i="off">
        <a:fontRef idx="minor">
          <a:srgbClr val="332C20"/>
        </a:fontRef>
        <a:srgbClr val="332C20"/>
      </a:tcTxStyle>
      <a:tcStyle>
        <a:tcBdr>
          <a:left>
            <a:ln w="12700" cap="flat">
              <a:solidFill>
                <a:srgbClr val="332C20"/>
              </a:solidFill>
              <a:prstDash val="solid"/>
              <a:round/>
            </a:ln>
          </a:left>
          <a:right>
            <a:ln w="12700" cap="flat">
              <a:solidFill>
                <a:srgbClr val="332C20"/>
              </a:solidFill>
              <a:prstDash val="solid"/>
              <a:round/>
            </a:ln>
          </a:right>
          <a:top>
            <a:ln w="12700" cap="flat">
              <a:solidFill>
                <a:srgbClr val="332C20"/>
              </a:solidFill>
              <a:prstDash val="solid"/>
              <a:round/>
            </a:ln>
          </a:top>
          <a:bottom>
            <a:ln w="12700" cap="flat">
              <a:solidFill>
                <a:srgbClr val="332C20"/>
              </a:solidFill>
              <a:prstDash val="solid"/>
              <a:round/>
            </a:ln>
          </a:bottom>
          <a:insideH>
            <a:ln w="12700" cap="flat">
              <a:solidFill>
                <a:srgbClr val="332C20"/>
              </a:solidFill>
              <a:prstDash val="solid"/>
              <a:round/>
            </a:ln>
          </a:insideH>
          <a:insideV>
            <a:ln w="12700" cap="flat">
              <a:solidFill>
                <a:srgbClr val="332C20"/>
              </a:solidFill>
              <a:prstDash val="solid"/>
              <a:round/>
            </a:ln>
          </a:insideV>
        </a:tcBdr>
        <a:fill>
          <a:solidFill>
            <a:schemeClr val="accent1"/>
          </a:solidFill>
        </a:fill>
      </a:tcStyle>
    </a:firstCol>
    <a:lastRow>
      <a:tcTxStyle b="on" i="off">
        <a:fontRef idx="minor">
          <a:srgbClr val="332C20"/>
        </a:fontRef>
        <a:srgbClr val="332C20"/>
      </a:tcTxStyle>
      <a:tcStyle>
        <a:tcBdr>
          <a:left>
            <a:ln w="12700" cap="flat">
              <a:solidFill>
                <a:srgbClr val="332C20"/>
              </a:solidFill>
              <a:prstDash val="solid"/>
              <a:round/>
            </a:ln>
          </a:left>
          <a:right>
            <a:ln w="12700" cap="flat">
              <a:solidFill>
                <a:srgbClr val="332C20"/>
              </a:solidFill>
              <a:prstDash val="solid"/>
              <a:round/>
            </a:ln>
          </a:right>
          <a:top>
            <a:ln w="38100" cap="flat">
              <a:solidFill>
                <a:srgbClr val="332C20"/>
              </a:solidFill>
              <a:prstDash val="solid"/>
              <a:round/>
            </a:ln>
          </a:top>
          <a:bottom>
            <a:ln w="12700" cap="flat">
              <a:solidFill>
                <a:srgbClr val="332C20"/>
              </a:solidFill>
              <a:prstDash val="solid"/>
              <a:round/>
            </a:ln>
          </a:bottom>
          <a:insideH>
            <a:ln w="12700" cap="flat">
              <a:solidFill>
                <a:srgbClr val="332C20"/>
              </a:solidFill>
              <a:prstDash val="solid"/>
              <a:round/>
            </a:ln>
          </a:insideH>
          <a:insideV>
            <a:ln w="12700" cap="flat">
              <a:solidFill>
                <a:srgbClr val="332C20"/>
              </a:solidFill>
              <a:prstDash val="solid"/>
              <a:round/>
            </a:ln>
          </a:insideV>
        </a:tcBdr>
        <a:fill>
          <a:solidFill>
            <a:schemeClr val="accent1"/>
          </a:solidFill>
        </a:fill>
      </a:tcStyle>
    </a:lastRow>
    <a:firstRow>
      <a:tcTxStyle b="on" i="off">
        <a:fontRef idx="minor">
          <a:srgbClr val="332C20"/>
        </a:fontRef>
        <a:srgbClr val="332C20"/>
      </a:tcTxStyle>
      <a:tcStyle>
        <a:tcBdr>
          <a:left>
            <a:ln w="12700" cap="flat">
              <a:solidFill>
                <a:srgbClr val="332C20"/>
              </a:solidFill>
              <a:prstDash val="solid"/>
              <a:round/>
            </a:ln>
          </a:left>
          <a:right>
            <a:ln w="12700" cap="flat">
              <a:solidFill>
                <a:srgbClr val="332C20"/>
              </a:solidFill>
              <a:prstDash val="solid"/>
              <a:round/>
            </a:ln>
          </a:right>
          <a:top>
            <a:ln w="12700" cap="flat">
              <a:solidFill>
                <a:srgbClr val="332C20"/>
              </a:solidFill>
              <a:prstDash val="solid"/>
              <a:round/>
            </a:ln>
          </a:top>
          <a:bottom>
            <a:ln w="38100" cap="flat">
              <a:solidFill>
                <a:srgbClr val="332C20"/>
              </a:solidFill>
              <a:prstDash val="solid"/>
              <a:round/>
            </a:ln>
          </a:bottom>
          <a:insideH>
            <a:ln w="12700" cap="flat">
              <a:solidFill>
                <a:srgbClr val="332C20"/>
              </a:solidFill>
              <a:prstDash val="solid"/>
              <a:round/>
            </a:ln>
          </a:insideH>
          <a:insideV>
            <a:ln w="12700" cap="flat">
              <a:solidFill>
                <a:srgbClr val="332C20"/>
              </a:solidFill>
              <a:prstDash val="solid"/>
              <a:round/>
            </a:ln>
          </a:insideV>
        </a:tcBdr>
        <a:fill>
          <a:solidFill>
            <a:schemeClr val="accent1"/>
          </a:solidFill>
        </a:fill>
      </a:tcStyle>
    </a:firstRow>
  </a:tblStyle>
  <a:tblStyle styleId="{2708684C-4D16-4618-839F-0558EEFCDFE6}" styleName="">
    <a:tblBg/>
    <a:wholeTbl>
      <a:tcTxStyle b="off" i="off">
        <a:fontRef idx="minor">
          <a:schemeClr val="accent1"/>
        </a:fontRef>
        <a:schemeClr val="accent1"/>
      </a:tcTxStyle>
      <a:tcStyle>
        <a:tcBdr>
          <a:left>
            <a:ln w="12700" cap="flat">
              <a:solidFill>
                <a:schemeClr val="accent1"/>
              </a:solidFill>
              <a:prstDash val="solid"/>
              <a:round/>
            </a:ln>
          </a:left>
          <a:right>
            <a:ln w="12700" cap="flat">
              <a:solidFill>
                <a:schemeClr val="accent1"/>
              </a:solidFill>
              <a:prstDash val="solid"/>
              <a:round/>
            </a:ln>
          </a:right>
          <a:top>
            <a:ln w="12700" cap="flat">
              <a:solidFill>
                <a:schemeClr val="accent1"/>
              </a:solidFill>
              <a:prstDash val="solid"/>
              <a:round/>
            </a:ln>
          </a:top>
          <a:bottom>
            <a:ln w="12700" cap="flat">
              <a:solidFill>
                <a:schemeClr val="accent1"/>
              </a:solidFill>
              <a:prstDash val="solid"/>
              <a:round/>
            </a:ln>
          </a:bottom>
          <a:insideH>
            <a:ln w="12700" cap="flat">
              <a:solidFill>
                <a:schemeClr val="accent1"/>
              </a:solidFill>
              <a:prstDash val="solid"/>
              <a:round/>
            </a:ln>
          </a:insideH>
          <a:insideV>
            <a:ln w="12700" cap="flat">
              <a:solidFill>
                <a:schemeClr val="accent1"/>
              </a:solidFill>
              <a:prstDash val="solid"/>
              <a:round/>
            </a:ln>
          </a:insideV>
        </a:tcBdr>
        <a:fill>
          <a:solidFill>
            <a:schemeClr val="accent1">
              <a:alpha val="20000"/>
            </a:schemeClr>
          </a:solidFill>
        </a:fill>
      </a:tcStyle>
    </a:wholeTbl>
    <a:band2H>
      <a:tcTxStyle b="def" i="def"/>
      <a:tcStyle>
        <a:tcBdr/>
        <a:fill>
          <a:solidFill>
            <a:srgbClr val="FFFFFF"/>
          </a:solidFill>
        </a:fill>
      </a:tcStyle>
    </a:band2H>
    <a:firstCol>
      <a:tcTxStyle b="on" i="off">
        <a:fontRef idx="minor">
          <a:schemeClr val="accent1"/>
        </a:fontRef>
        <a:schemeClr val="accent1"/>
      </a:tcTxStyle>
      <a:tcStyle>
        <a:tcBdr>
          <a:left>
            <a:ln w="12700" cap="flat">
              <a:solidFill>
                <a:schemeClr val="accent1"/>
              </a:solidFill>
              <a:prstDash val="solid"/>
              <a:round/>
            </a:ln>
          </a:left>
          <a:right>
            <a:ln w="12700" cap="flat">
              <a:solidFill>
                <a:schemeClr val="accent1"/>
              </a:solidFill>
              <a:prstDash val="solid"/>
              <a:round/>
            </a:ln>
          </a:right>
          <a:top>
            <a:ln w="12700" cap="flat">
              <a:solidFill>
                <a:schemeClr val="accent1"/>
              </a:solidFill>
              <a:prstDash val="solid"/>
              <a:round/>
            </a:ln>
          </a:top>
          <a:bottom>
            <a:ln w="12700" cap="flat">
              <a:solidFill>
                <a:schemeClr val="accent1"/>
              </a:solidFill>
              <a:prstDash val="solid"/>
              <a:round/>
            </a:ln>
          </a:bottom>
          <a:insideH>
            <a:ln w="12700" cap="flat">
              <a:solidFill>
                <a:schemeClr val="accent1"/>
              </a:solidFill>
              <a:prstDash val="solid"/>
              <a:round/>
            </a:ln>
          </a:insideH>
          <a:insideV>
            <a:ln w="12700" cap="flat">
              <a:solidFill>
                <a:schemeClr val="accent1"/>
              </a:solidFill>
              <a:prstDash val="solid"/>
              <a:round/>
            </a:ln>
          </a:insideV>
        </a:tcBdr>
        <a:fill>
          <a:solidFill>
            <a:schemeClr val="accent1">
              <a:alpha val="20000"/>
            </a:schemeClr>
          </a:solidFill>
        </a:fill>
      </a:tcStyle>
    </a:firstCol>
    <a:lastRow>
      <a:tcTxStyle b="on" i="off">
        <a:fontRef idx="minor">
          <a:schemeClr val="accent1"/>
        </a:fontRef>
        <a:schemeClr val="accent1"/>
      </a:tcTxStyle>
      <a:tcStyle>
        <a:tcBdr>
          <a:left>
            <a:ln w="12700" cap="flat">
              <a:solidFill>
                <a:schemeClr val="accent1"/>
              </a:solidFill>
              <a:prstDash val="solid"/>
              <a:round/>
            </a:ln>
          </a:left>
          <a:right>
            <a:ln w="12700" cap="flat">
              <a:solidFill>
                <a:schemeClr val="accent1"/>
              </a:solidFill>
              <a:prstDash val="solid"/>
              <a:round/>
            </a:ln>
          </a:right>
          <a:top>
            <a:ln w="50800" cap="flat">
              <a:solidFill>
                <a:schemeClr val="accent1"/>
              </a:solidFill>
              <a:prstDash val="solid"/>
              <a:round/>
            </a:ln>
          </a:top>
          <a:bottom>
            <a:ln w="12700" cap="flat">
              <a:solidFill>
                <a:schemeClr val="accent1"/>
              </a:solidFill>
              <a:prstDash val="solid"/>
              <a:round/>
            </a:ln>
          </a:bottom>
          <a:insideH>
            <a:ln w="12700" cap="flat">
              <a:solidFill>
                <a:schemeClr val="accent1"/>
              </a:solidFill>
              <a:prstDash val="solid"/>
              <a:round/>
            </a:ln>
          </a:insideH>
          <a:insideV>
            <a:ln w="12700" cap="flat">
              <a:solidFill>
                <a:schemeClr val="accent1"/>
              </a:solidFill>
              <a:prstDash val="solid"/>
              <a:round/>
            </a:ln>
          </a:insideV>
        </a:tcBdr>
        <a:fill>
          <a:noFill/>
        </a:fill>
      </a:tcStyle>
    </a:lastRow>
    <a:firstRow>
      <a:tcTxStyle b="on" i="off">
        <a:fontRef idx="minor">
          <a:schemeClr val="accent1"/>
        </a:fontRef>
        <a:schemeClr val="accent1"/>
      </a:tcTxStyle>
      <a:tcStyle>
        <a:tcBdr>
          <a:left>
            <a:ln w="12700" cap="flat">
              <a:solidFill>
                <a:schemeClr val="accent1"/>
              </a:solidFill>
              <a:prstDash val="solid"/>
              <a:round/>
            </a:ln>
          </a:left>
          <a:right>
            <a:ln w="12700" cap="flat">
              <a:solidFill>
                <a:schemeClr val="accent1"/>
              </a:solidFill>
              <a:prstDash val="solid"/>
              <a:round/>
            </a:ln>
          </a:right>
          <a:top>
            <a:ln w="12700" cap="flat">
              <a:solidFill>
                <a:schemeClr val="accent1"/>
              </a:solidFill>
              <a:prstDash val="solid"/>
              <a:round/>
            </a:ln>
          </a:top>
          <a:bottom>
            <a:ln w="25400" cap="flat">
              <a:solidFill>
                <a:schemeClr val="accent1"/>
              </a:solidFill>
              <a:prstDash val="solid"/>
              <a:round/>
            </a:ln>
          </a:bottom>
          <a:insideH>
            <a:ln w="12700" cap="flat">
              <a:solidFill>
                <a:schemeClr val="accent1"/>
              </a:solidFill>
              <a:prstDash val="solid"/>
              <a:round/>
            </a:ln>
          </a:insideH>
          <a:insideV>
            <a:ln w="12700" cap="flat">
              <a:solidFill>
                <a:schemeClr val="accent1"/>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50" name="Shape 50"/>
          <p:cNvSpPr/>
          <p:nvPr>
            <p:ph type="sldImg"/>
          </p:nvPr>
        </p:nvSpPr>
        <p:spPr>
          <a:xfrm>
            <a:off x="1143000" y="685800"/>
            <a:ext cx="4572000" cy="3429000"/>
          </a:xfrm>
          <a:prstGeom prst="rect">
            <a:avLst/>
          </a:prstGeom>
        </p:spPr>
        <p:txBody>
          <a:bodyPr/>
          <a:lstStyle/>
          <a:p>
            <a:pPr/>
          </a:p>
        </p:txBody>
      </p:sp>
      <p:sp>
        <p:nvSpPr>
          <p:cNvPr id="51" name="Shape 51"/>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defRPr sz="1200">
        <a:solidFill>
          <a:schemeClr val="accent1"/>
        </a:solidFill>
        <a:latin typeface="+mn-lt"/>
        <a:ea typeface="+mn-ea"/>
        <a:cs typeface="+mn-cs"/>
        <a:sym typeface="Trebuchet MS"/>
      </a:defRPr>
    </a:lvl1pPr>
    <a:lvl2pPr indent="228600" defTabSz="457200" latinLnBrk="0">
      <a:defRPr sz="1200">
        <a:solidFill>
          <a:schemeClr val="accent1"/>
        </a:solidFill>
        <a:latin typeface="+mn-lt"/>
        <a:ea typeface="+mn-ea"/>
        <a:cs typeface="+mn-cs"/>
        <a:sym typeface="Trebuchet MS"/>
      </a:defRPr>
    </a:lvl2pPr>
    <a:lvl3pPr indent="457200" defTabSz="457200" latinLnBrk="0">
      <a:defRPr sz="1200">
        <a:solidFill>
          <a:schemeClr val="accent1"/>
        </a:solidFill>
        <a:latin typeface="+mn-lt"/>
        <a:ea typeface="+mn-ea"/>
        <a:cs typeface="+mn-cs"/>
        <a:sym typeface="Trebuchet MS"/>
      </a:defRPr>
    </a:lvl3pPr>
    <a:lvl4pPr indent="685800" defTabSz="457200" latinLnBrk="0">
      <a:defRPr sz="1200">
        <a:solidFill>
          <a:schemeClr val="accent1"/>
        </a:solidFill>
        <a:latin typeface="+mn-lt"/>
        <a:ea typeface="+mn-ea"/>
        <a:cs typeface="+mn-cs"/>
        <a:sym typeface="Trebuchet MS"/>
      </a:defRPr>
    </a:lvl4pPr>
    <a:lvl5pPr indent="914400" defTabSz="457200" latinLnBrk="0">
      <a:defRPr sz="1200">
        <a:solidFill>
          <a:schemeClr val="accent1"/>
        </a:solidFill>
        <a:latin typeface="+mn-lt"/>
        <a:ea typeface="+mn-ea"/>
        <a:cs typeface="+mn-cs"/>
        <a:sym typeface="Trebuchet MS"/>
      </a:defRPr>
    </a:lvl5pPr>
    <a:lvl6pPr indent="1143000" defTabSz="457200" latinLnBrk="0">
      <a:defRPr sz="1200">
        <a:solidFill>
          <a:schemeClr val="accent1"/>
        </a:solidFill>
        <a:latin typeface="+mn-lt"/>
        <a:ea typeface="+mn-ea"/>
        <a:cs typeface="+mn-cs"/>
        <a:sym typeface="Trebuchet MS"/>
      </a:defRPr>
    </a:lvl6pPr>
    <a:lvl7pPr indent="1371600" defTabSz="457200" latinLnBrk="0">
      <a:defRPr sz="1200">
        <a:solidFill>
          <a:schemeClr val="accent1"/>
        </a:solidFill>
        <a:latin typeface="+mn-lt"/>
        <a:ea typeface="+mn-ea"/>
        <a:cs typeface="+mn-cs"/>
        <a:sym typeface="Trebuchet MS"/>
      </a:defRPr>
    </a:lvl7pPr>
    <a:lvl8pPr indent="1600200" defTabSz="457200" latinLnBrk="0">
      <a:defRPr sz="1200">
        <a:solidFill>
          <a:schemeClr val="accent1"/>
        </a:solidFill>
        <a:latin typeface="+mn-lt"/>
        <a:ea typeface="+mn-ea"/>
        <a:cs typeface="+mn-cs"/>
        <a:sym typeface="Trebuchet MS"/>
      </a:defRPr>
    </a:lvl8pPr>
    <a:lvl9pPr indent="1828800" defTabSz="457200" latinLnBrk="0">
      <a:defRPr sz="1200">
        <a:solidFill>
          <a:schemeClr val="accent1"/>
        </a:solidFill>
        <a:latin typeface="+mn-lt"/>
        <a:ea typeface="+mn-ea"/>
        <a:cs typeface="+mn-cs"/>
        <a:sym typeface="Trebuchet MS"/>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10.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_rels/notesSlide11.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12.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_rels/notesSlide13.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_rels/notesSlide14.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Relationships>

</file>

<file path=ppt/notesSlides/_rels/notesSlide15.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Relationships>

</file>

<file path=ppt/notesSlides/_rels/notesSlide16.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Relationships>

</file>

<file path=ppt/notesSlides/_rels/notesSlide17.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Relationships>

</file>

<file path=ppt/notesSlides/_rels/notesSlide18.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Relationships>

</file>

<file path=ppt/notesSlides/_rels/notesSlide19.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20.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Relationships>

</file>

<file path=ppt/notesSlides/_rels/notesSlide21.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Relationships>

</file>

<file path=ppt/notesSlides/_rels/notesSlide22.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Relationships>

</file>

<file path=ppt/notesSlides/_rels/notesSlide23.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Relationships>

</file>

<file path=ppt/notesSlides/_rels/notesSlide24.xml.rels><?xml version="1.0" encoding="UTF-8"?>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Relationships>

</file>

<file path=ppt/notesSlides/_rels/notesSlide25.xml.rels><?xml version="1.0" encoding="UTF-8"?>
<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Relationships>

</file>

<file path=ppt/notesSlides/_rels/notesSlide26.xml.rels><?xml version="1.0" encoding="UTF-8"?>
<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Relationships>

</file>

<file path=ppt/notesSlides/_rels/notesSlide27.xml.rels><?xml version="1.0" encoding="UTF-8"?>
<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Relationships>

</file>

<file path=ppt/notesSlides/_rels/notesSlide28.xml.rels><?xml version="1.0" encoding="UTF-8"?>
<Relationships xmlns="http://schemas.openxmlformats.org/package/2006/relationships"><Relationship Id="rId1" Type="http://schemas.openxmlformats.org/officeDocument/2006/relationships/slide" Target="../slides/slide29.xml"/><Relationship Id="rId2" Type="http://schemas.openxmlformats.org/officeDocument/2006/relationships/notesMaster" Target="../notesMasters/notesMaster1.xml"/></Relationships>

</file>

<file path=ppt/notesSlides/_rels/notesSlide29.xml.rels><?xml version="1.0" encoding="UTF-8"?>
<Relationships xmlns="http://schemas.openxmlformats.org/package/2006/relationships"><Relationship Id="rId1" Type="http://schemas.openxmlformats.org/officeDocument/2006/relationships/slide" Target="../slides/slide30.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30.xml.rels><?xml version="1.0" encoding="UTF-8"?>
<Relationships xmlns="http://schemas.openxmlformats.org/package/2006/relationships"><Relationship Id="rId1" Type="http://schemas.openxmlformats.org/officeDocument/2006/relationships/slide" Target="../slides/slide31.xml"/><Relationship Id="rId2" Type="http://schemas.openxmlformats.org/officeDocument/2006/relationships/notesMaster" Target="../notesMasters/notesMaster1.xml"/></Relationships>

</file>

<file path=ppt/notesSlides/_rels/notesSlide31.xml.rels><?xml version="1.0" encoding="UTF-8"?>
<Relationships xmlns="http://schemas.openxmlformats.org/package/2006/relationships"><Relationship Id="rId1" Type="http://schemas.openxmlformats.org/officeDocument/2006/relationships/slide" Target="../slides/slide32.xml"/><Relationship Id="rId2" Type="http://schemas.openxmlformats.org/officeDocument/2006/relationships/notesMaster" Target="../notesMasters/notesMaster1.xml"/></Relationships>

</file>

<file path=ppt/notesSlides/_rels/notesSlide32.xml.rels><?xml version="1.0" encoding="UTF-8"?>
<Relationships xmlns="http://schemas.openxmlformats.org/package/2006/relationships"><Relationship Id="rId1" Type="http://schemas.openxmlformats.org/officeDocument/2006/relationships/slide" Target="../slides/slide33.xml"/><Relationship Id="rId2" Type="http://schemas.openxmlformats.org/officeDocument/2006/relationships/notesMaster" Target="../notesMasters/notesMaster1.xml"/></Relationships>

</file>

<file path=ppt/notesSlides/_rels/notesSlide33.xml.rels><?xml version="1.0" encoding="UTF-8"?>
<Relationships xmlns="http://schemas.openxmlformats.org/package/2006/relationships"><Relationship Id="rId1" Type="http://schemas.openxmlformats.org/officeDocument/2006/relationships/slide" Target="../slides/slide34.xml"/><Relationship Id="rId2" Type="http://schemas.openxmlformats.org/officeDocument/2006/relationships/notesMaster" Target="../notesMasters/notesMaster1.xml"/></Relationships>

</file>

<file path=ppt/notesSlides/_rels/notesSlide34.xml.rels><?xml version="1.0" encoding="UTF-8"?>
<Relationships xmlns="http://schemas.openxmlformats.org/package/2006/relationships"><Relationship Id="rId1" Type="http://schemas.openxmlformats.org/officeDocument/2006/relationships/slide" Target="../slides/slide35.xml"/><Relationship Id="rId2" Type="http://schemas.openxmlformats.org/officeDocument/2006/relationships/notesMaster" Target="../notesMasters/notesMaster1.xml"/></Relationships>

</file>

<file path=ppt/notesSlides/_rels/notesSlide35.xml.rels><?xml version="1.0" encoding="UTF-8"?>
<Relationships xmlns="http://schemas.openxmlformats.org/package/2006/relationships"><Relationship Id="rId1" Type="http://schemas.openxmlformats.org/officeDocument/2006/relationships/slide" Target="../slides/slide36.xml"/><Relationship Id="rId2" Type="http://schemas.openxmlformats.org/officeDocument/2006/relationships/notesMaster" Target="../notesMasters/notesMaster1.xml"/></Relationships>

</file>

<file path=ppt/notesSlides/_rels/notesSlide36.xml.rels><?xml version="1.0" encoding="UTF-8"?>
<Relationships xmlns="http://schemas.openxmlformats.org/package/2006/relationships"><Relationship Id="rId1" Type="http://schemas.openxmlformats.org/officeDocument/2006/relationships/slide" Target="../slides/slide37.xml"/><Relationship Id="rId2" Type="http://schemas.openxmlformats.org/officeDocument/2006/relationships/notesMaster" Target="../notesMasters/notesMaster1.xml"/></Relationships>

</file>

<file path=ppt/notesSlides/_rels/notesSlide37.xml.rels><?xml version="1.0" encoding="UTF-8"?>
<Relationships xmlns="http://schemas.openxmlformats.org/package/2006/relationships"><Relationship Id="rId1" Type="http://schemas.openxmlformats.org/officeDocument/2006/relationships/slide" Target="../slides/slide38.xml"/><Relationship Id="rId2" Type="http://schemas.openxmlformats.org/officeDocument/2006/relationships/notesMaster" Target="../notesMasters/notesMaster1.xml"/></Relationships>

</file>

<file path=ppt/notesSlides/_rels/notesSlide38.xml.rels><?xml version="1.0" encoding="UTF-8"?>
<Relationships xmlns="http://schemas.openxmlformats.org/package/2006/relationships"><Relationship Id="rId1" Type="http://schemas.openxmlformats.org/officeDocument/2006/relationships/slide" Target="../slides/slide39.xml"/><Relationship Id="rId2" Type="http://schemas.openxmlformats.org/officeDocument/2006/relationships/notesMaster" Target="../notesMasters/notesMaster1.xml"/></Relationships>

</file>

<file path=ppt/notesSlides/_rels/notesSlide39.xml.rels><?xml version="1.0" encoding="UTF-8"?>
<Relationships xmlns="http://schemas.openxmlformats.org/package/2006/relationships"><Relationship Id="rId1" Type="http://schemas.openxmlformats.org/officeDocument/2006/relationships/slide" Target="../slides/slide40.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40.xml.rels><?xml version="1.0" encoding="UTF-8"?>
<Relationships xmlns="http://schemas.openxmlformats.org/package/2006/relationships"><Relationship Id="rId1" Type="http://schemas.openxmlformats.org/officeDocument/2006/relationships/slide" Target="../slides/slide41.xml"/><Relationship Id="rId2" Type="http://schemas.openxmlformats.org/officeDocument/2006/relationships/notesMaster" Target="../notesMasters/notesMaster1.xml"/></Relationships>

</file>

<file path=ppt/notesSlides/_rels/notesSlide41.xml.rels><?xml version="1.0" encoding="UTF-8"?>
<Relationships xmlns="http://schemas.openxmlformats.org/package/2006/relationships"><Relationship Id="rId1" Type="http://schemas.openxmlformats.org/officeDocument/2006/relationships/slide" Target="../slides/slide42.xml"/><Relationship Id="rId2" Type="http://schemas.openxmlformats.org/officeDocument/2006/relationships/notesMaster" Target="../notesMasters/notesMaster1.xml"/></Relationships>

</file>

<file path=ppt/notesSlides/_rels/notesSlide42.xml.rels><?xml version="1.0" encoding="UTF-8"?>
<Relationships xmlns="http://schemas.openxmlformats.org/package/2006/relationships"><Relationship Id="rId1" Type="http://schemas.openxmlformats.org/officeDocument/2006/relationships/slide" Target="../slides/slide43.xml"/><Relationship Id="rId2" Type="http://schemas.openxmlformats.org/officeDocument/2006/relationships/notesMaster" Target="../notesMasters/notesMaster1.xml"/></Relationships>

</file>

<file path=ppt/notesSlides/_rels/notesSlide43.xml.rels><?xml version="1.0" encoding="UTF-8"?>
<Relationships xmlns="http://schemas.openxmlformats.org/package/2006/relationships"><Relationship Id="rId1" Type="http://schemas.openxmlformats.org/officeDocument/2006/relationships/slide" Target="../slides/slide44.xml"/><Relationship Id="rId2" Type="http://schemas.openxmlformats.org/officeDocument/2006/relationships/notesMaster" Target="../notesMasters/notesMaster1.xml"/></Relationships>

</file>

<file path=ppt/notesSlides/_rels/notesSlide44.xml.rels><?xml version="1.0" encoding="UTF-8"?>
<Relationships xmlns="http://schemas.openxmlformats.org/package/2006/relationships"><Relationship Id="rId1" Type="http://schemas.openxmlformats.org/officeDocument/2006/relationships/slide" Target="../slides/slide45.xml"/><Relationship Id="rId2" Type="http://schemas.openxmlformats.org/officeDocument/2006/relationships/notesMaster" Target="../notesMasters/notesMaster1.xml"/></Relationships>

</file>

<file path=ppt/notesSlides/_rels/notesSlide45.xml.rels><?xml version="1.0" encoding="UTF-8"?>
<Relationships xmlns="http://schemas.openxmlformats.org/package/2006/relationships"><Relationship Id="rId1" Type="http://schemas.openxmlformats.org/officeDocument/2006/relationships/slide" Target="../slides/slide46.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8.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_rels/notesSlide9.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1" name="Shape 61"/>
          <p:cNvSpPr/>
          <p:nvPr>
            <p:ph type="sldImg"/>
          </p:nvPr>
        </p:nvSpPr>
        <p:spPr>
          <a:prstGeom prst="rect">
            <a:avLst/>
          </a:prstGeom>
        </p:spPr>
        <p:txBody>
          <a:bodyPr/>
          <a:lstStyle/>
          <a:p>
            <a:pPr/>
          </a:p>
        </p:txBody>
      </p:sp>
      <p:sp>
        <p:nvSpPr>
          <p:cNvPr id="62" name="Shape 62"/>
          <p:cNvSpPr/>
          <p:nvPr>
            <p:ph type="body" sz="quarter" idx="1"/>
          </p:nvPr>
        </p:nvSpPr>
        <p:spPr>
          <a:prstGeom prst="rect">
            <a:avLst/>
          </a:prstGeom>
        </p:spPr>
        <p:txBody>
          <a:bodyPr/>
          <a:lstStyle/>
          <a:p>
            <a:pPr/>
            <a:r>
              <a:t>we use Google playstore data as the data source, so we collect these data, we clean it, we split the sentence, and we build a filtering algorithm to select the high quality sentence</a:t>
            </a:r>
          </a:p>
          <a:p>
            <a:p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2" name="Shape 152"/>
          <p:cNvSpPr/>
          <p:nvPr>
            <p:ph type="sldImg"/>
          </p:nvPr>
        </p:nvSpPr>
        <p:spPr>
          <a:prstGeom prst="rect">
            <a:avLst/>
          </a:prstGeom>
        </p:spPr>
        <p:txBody>
          <a:bodyPr/>
          <a:lstStyle/>
          <a:p>
            <a:pPr/>
          </a:p>
        </p:txBody>
      </p:sp>
      <p:sp>
        <p:nvSpPr>
          <p:cNvPr id="153" name="Shape 153"/>
          <p:cNvSpPr/>
          <p:nvPr>
            <p:ph type="body" sz="quarter" idx="1"/>
          </p:nvPr>
        </p:nvSpPr>
        <p:spPr>
          <a:prstGeom prst="rect">
            <a:avLst/>
          </a:prstGeom>
        </p:spPr>
        <p:txBody>
          <a:bodyPr/>
          <a:lstStyle/>
          <a:p>
            <a:pPr/>
            <a:r>
              <a:t>creates the building block of more advanced techniques</a:t>
            </a:r>
          </a:p>
          <a:p>
            <a:p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8" name="Shape 158"/>
          <p:cNvSpPr/>
          <p:nvPr>
            <p:ph type="sldImg"/>
          </p:nvPr>
        </p:nvSpPr>
        <p:spPr>
          <a:prstGeom prst="rect">
            <a:avLst/>
          </a:prstGeom>
        </p:spPr>
        <p:txBody>
          <a:bodyPr/>
          <a:lstStyle/>
          <a:p>
            <a:pPr/>
          </a:p>
        </p:txBody>
      </p:sp>
      <p:sp>
        <p:nvSpPr>
          <p:cNvPr id="159" name="Shape 159"/>
          <p:cNvSpPr/>
          <p:nvPr>
            <p:ph type="body" sz="quarter" idx="1"/>
          </p:nvPr>
        </p:nvSpPr>
        <p:spPr>
          <a:prstGeom prst="rect">
            <a:avLst/>
          </a:prstGeom>
        </p:spPr>
        <p:txBody>
          <a:bodyPr/>
          <a:lstStyle/>
          <a:p>
            <a:pPr/>
            <a:r>
              <a:t>creates the building block of more advanced techniques</a:t>
            </a:r>
          </a:p>
          <a:p>
            <a:p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6" name="Shape 166"/>
          <p:cNvSpPr/>
          <p:nvPr>
            <p:ph type="sldImg"/>
          </p:nvPr>
        </p:nvSpPr>
        <p:spPr>
          <a:prstGeom prst="rect">
            <a:avLst/>
          </a:prstGeom>
        </p:spPr>
        <p:txBody>
          <a:bodyPr/>
          <a:lstStyle/>
          <a:p>
            <a:pPr/>
          </a:p>
        </p:txBody>
      </p:sp>
      <p:sp>
        <p:nvSpPr>
          <p:cNvPr id="167" name="Shape 167"/>
          <p:cNvSpPr/>
          <p:nvPr>
            <p:ph type="body" sz="quarter" idx="1"/>
          </p:nvPr>
        </p:nvSpPr>
        <p:spPr>
          <a:prstGeom prst="rect">
            <a:avLst/>
          </a:prstGeom>
        </p:spPr>
        <p:txBody>
          <a:bodyPr/>
          <a:lstStyle/>
          <a:p>
            <a:pPr/>
            <a:r>
              <a:t>creates the building block of more advanced techniques</a:t>
            </a:r>
          </a:p>
          <a:p>
            <a:p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7" name="Shape 187"/>
          <p:cNvSpPr/>
          <p:nvPr>
            <p:ph type="sldImg"/>
          </p:nvPr>
        </p:nvSpPr>
        <p:spPr>
          <a:prstGeom prst="rect">
            <a:avLst/>
          </a:prstGeom>
        </p:spPr>
        <p:txBody>
          <a:bodyPr/>
          <a:lstStyle/>
          <a:p>
            <a:pPr/>
          </a:p>
        </p:txBody>
      </p:sp>
      <p:sp>
        <p:nvSpPr>
          <p:cNvPr id="188" name="Shape 188"/>
          <p:cNvSpPr/>
          <p:nvPr>
            <p:ph type="body" sz="quarter" idx="1"/>
          </p:nvPr>
        </p:nvSpPr>
        <p:spPr>
          <a:prstGeom prst="rect">
            <a:avLst/>
          </a:prstGeom>
        </p:spPr>
        <p:txBody>
          <a:bodyPr/>
          <a:lstStyle/>
          <a:p>
            <a:pPr/>
            <a:r>
              <a:t>creates the building block of more advanced techniques</a:t>
            </a:r>
          </a:p>
          <a:p>
            <a:p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1" name="Shape 201"/>
          <p:cNvSpPr/>
          <p:nvPr>
            <p:ph type="sldImg"/>
          </p:nvPr>
        </p:nvSpPr>
        <p:spPr>
          <a:prstGeom prst="rect">
            <a:avLst/>
          </a:prstGeom>
        </p:spPr>
        <p:txBody>
          <a:bodyPr/>
          <a:lstStyle/>
          <a:p>
            <a:pPr/>
          </a:p>
        </p:txBody>
      </p:sp>
      <p:sp>
        <p:nvSpPr>
          <p:cNvPr id="202" name="Shape 202"/>
          <p:cNvSpPr/>
          <p:nvPr>
            <p:ph type="body" sz="quarter" idx="1"/>
          </p:nvPr>
        </p:nvSpPr>
        <p:spPr>
          <a:prstGeom prst="rect">
            <a:avLst/>
          </a:prstGeom>
        </p:spPr>
        <p:txBody>
          <a:bodyPr/>
          <a:lstStyle/>
          <a:p>
            <a:pPr/>
            <a:r>
              <a:t>creates the building block of more advanced techniques</a:t>
            </a:r>
          </a:p>
          <a:p>
            <a:p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0" name="Shape 230"/>
          <p:cNvSpPr/>
          <p:nvPr>
            <p:ph type="sldImg"/>
          </p:nvPr>
        </p:nvSpPr>
        <p:spPr>
          <a:prstGeom prst="rect">
            <a:avLst/>
          </a:prstGeom>
        </p:spPr>
        <p:txBody>
          <a:bodyPr/>
          <a:lstStyle/>
          <a:p>
            <a:pPr/>
          </a:p>
        </p:txBody>
      </p:sp>
      <p:sp>
        <p:nvSpPr>
          <p:cNvPr id="231" name="Shape 231"/>
          <p:cNvSpPr/>
          <p:nvPr>
            <p:ph type="body" sz="quarter" idx="1"/>
          </p:nvPr>
        </p:nvSpPr>
        <p:spPr>
          <a:prstGeom prst="rect">
            <a:avLst/>
          </a:prstGeom>
        </p:spPr>
        <p:txBody>
          <a:bodyPr/>
          <a:lstStyle/>
          <a:p>
            <a:pPr/>
            <a:r>
              <a:t>creates the building block of more advanced techniques</a:t>
            </a:r>
          </a:p>
          <a:p>
            <a:p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7" name="Shape 237"/>
          <p:cNvSpPr/>
          <p:nvPr>
            <p:ph type="sldImg"/>
          </p:nvPr>
        </p:nvSpPr>
        <p:spPr>
          <a:prstGeom prst="rect">
            <a:avLst/>
          </a:prstGeom>
        </p:spPr>
        <p:txBody>
          <a:bodyPr/>
          <a:lstStyle/>
          <a:p>
            <a:pPr/>
          </a:p>
        </p:txBody>
      </p:sp>
      <p:sp>
        <p:nvSpPr>
          <p:cNvPr id="238" name="Shape 238"/>
          <p:cNvSpPr/>
          <p:nvPr>
            <p:ph type="body" sz="quarter" idx="1"/>
          </p:nvPr>
        </p:nvSpPr>
        <p:spPr>
          <a:prstGeom prst="rect">
            <a:avLst/>
          </a:prstGeom>
        </p:spPr>
        <p:txBody>
          <a:bodyPr/>
          <a:lstStyle/>
          <a:p>
            <a:pPr/>
            <a:r>
              <a:t>creates the building block of more advanced techniques</a:t>
            </a:r>
          </a:p>
          <a:p>
            <a:p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9" name="Shape 249"/>
          <p:cNvSpPr/>
          <p:nvPr>
            <p:ph type="sldImg"/>
          </p:nvPr>
        </p:nvSpPr>
        <p:spPr>
          <a:prstGeom prst="rect">
            <a:avLst/>
          </a:prstGeom>
        </p:spPr>
        <p:txBody>
          <a:bodyPr/>
          <a:lstStyle/>
          <a:p>
            <a:pPr/>
          </a:p>
        </p:txBody>
      </p:sp>
      <p:sp>
        <p:nvSpPr>
          <p:cNvPr id="250" name="Shape 250"/>
          <p:cNvSpPr/>
          <p:nvPr>
            <p:ph type="body" sz="quarter" idx="1"/>
          </p:nvPr>
        </p:nvSpPr>
        <p:spPr>
          <a:prstGeom prst="rect">
            <a:avLst/>
          </a:prstGeom>
        </p:spPr>
        <p:txBody>
          <a:bodyPr/>
          <a:lstStyle/>
          <a:p>
            <a:pPr/>
            <a:r>
              <a:t>creates the building block of more advanced techniques</a:t>
            </a:r>
          </a:p>
          <a:p>
            <a:p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9" name="Shape 259"/>
          <p:cNvSpPr/>
          <p:nvPr>
            <p:ph type="sldImg"/>
          </p:nvPr>
        </p:nvSpPr>
        <p:spPr>
          <a:prstGeom prst="rect">
            <a:avLst/>
          </a:prstGeom>
        </p:spPr>
        <p:txBody>
          <a:bodyPr/>
          <a:lstStyle/>
          <a:p>
            <a:pPr/>
          </a:p>
        </p:txBody>
      </p:sp>
      <p:sp>
        <p:nvSpPr>
          <p:cNvPr id="260" name="Shape 260"/>
          <p:cNvSpPr/>
          <p:nvPr>
            <p:ph type="body" sz="quarter" idx="1"/>
          </p:nvPr>
        </p:nvSpPr>
        <p:spPr>
          <a:prstGeom prst="rect">
            <a:avLst/>
          </a:prstGeom>
        </p:spPr>
        <p:txBody>
          <a:bodyPr/>
          <a:lstStyle/>
          <a:p>
            <a:pPr/>
            <a:r>
              <a:t>creates the building block of more advanced techniques</a:t>
            </a:r>
          </a:p>
          <a:p>
            <a:p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8" name="Shape 268"/>
          <p:cNvSpPr/>
          <p:nvPr>
            <p:ph type="sldImg"/>
          </p:nvPr>
        </p:nvSpPr>
        <p:spPr>
          <a:prstGeom prst="rect">
            <a:avLst/>
          </a:prstGeom>
        </p:spPr>
        <p:txBody>
          <a:bodyPr/>
          <a:lstStyle/>
          <a:p>
            <a:pPr/>
          </a:p>
        </p:txBody>
      </p:sp>
      <p:sp>
        <p:nvSpPr>
          <p:cNvPr id="269" name="Shape 269"/>
          <p:cNvSpPr/>
          <p:nvPr>
            <p:ph type="body" sz="quarter" idx="1"/>
          </p:nvPr>
        </p:nvSpPr>
        <p:spPr>
          <a:prstGeom prst="rect">
            <a:avLst/>
          </a:prstGeom>
        </p:spPr>
        <p:txBody>
          <a:bodyPr/>
          <a:lstStyle/>
          <a:p>
            <a:pPr/>
            <a:r>
              <a:t>creates the building block of more advanced techniques</a:t>
            </a:r>
          </a:p>
          <a:p>
            <a:p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5" name="Shape 75"/>
          <p:cNvSpPr/>
          <p:nvPr>
            <p:ph type="sldImg"/>
          </p:nvPr>
        </p:nvSpPr>
        <p:spPr>
          <a:prstGeom prst="rect">
            <a:avLst/>
          </a:prstGeom>
        </p:spPr>
        <p:txBody>
          <a:bodyPr/>
          <a:lstStyle/>
          <a:p>
            <a:pPr/>
          </a:p>
        </p:txBody>
      </p:sp>
      <p:sp>
        <p:nvSpPr>
          <p:cNvPr id="76" name="Shape 76"/>
          <p:cNvSpPr/>
          <p:nvPr>
            <p:ph type="body" sz="quarter" idx="1"/>
          </p:nvPr>
        </p:nvSpPr>
        <p:spPr>
          <a:prstGeom prst="rect">
            <a:avLst/>
          </a:prstGeom>
        </p:spPr>
        <p:txBody>
          <a:bodyPr/>
          <a:lstStyle/>
          <a:p>
            <a:pPr/>
            <a:r>
              <a:t>we use Google playstore data as the data source, so we collect these data, we clean it, we split the sentence, and we build a filtering algorithm to select the high quality sentence</a:t>
            </a:r>
          </a:p>
          <a:p>
            <a:p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5" name="Shape 275"/>
          <p:cNvSpPr/>
          <p:nvPr>
            <p:ph type="sldImg"/>
          </p:nvPr>
        </p:nvSpPr>
        <p:spPr>
          <a:prstGeom prst="rect">
            <a:avLst/>
          </a:prstGeom>
        </p:spPr>
        <p:txBody>
          <a:bodyPr/>
          <a:lstStyle/>
          <a:p>
            <a:pPr/>
          </a:p>
        </p:txBody>
      </p:sp>
      <p:sp>
        <p:nvSpPr>
          <p:cNvPr id="276" name="Shape 276"/>
          <p:cNvSpPr/>
          <p:nvPr>
            <p:ph type="body" sz="quarter" idx="1"/>
          </p:nvPr>
        </p:nvSpPr>
        <p:spPr>
          <a:prstGeom prst="rect">
            <a:avLst/>
          </a:prstGeom>
        </p:spPr>
        <p:txBody>
          <a:bodyPr/>
          <a:lstStyle/>
          <a:p>
            <a:pPr/>
            <a:r>
              <a:t>creates the building block of more advanced techniques</a:t>
            </a:r>
          </a:p>
          <a:p>
            <a:p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2" name="Shape 282"/>
          <p:cNvSpPr/>
          <p:nvPr>
            <p:ph type="sldImg"/>
          </p:nvPr>
        </p:nvSpPr>
        <p:spPr>
          <a:prstGeom prst="rect">
            <a:avLst/>
          </a:prstGeom>
        </p:spPr>
        <p:txBody>
          <a:bodyPr/>
          <a:lstStyle/>
          <a:p>
            <a:pPr/>
          </a:p>
        </p:txBody>
      </p:sp>
      <p:sp>
        <p:nvSpPr>
          <p:cNvPr id="283" name="Shape 283"/>
          <p:cNvSpPr/>
          <p:nvPr>
            <p:ph type="body" sz="quarter" idx="1"/>
          </p:nvPr>
        </p:nvSpPr>
        <p:spPr>
          <a:prstGeom prst="rect">
            <a:avLst/>
          </a:prstGeom>
        </p:spPr>
        <p:txBody>
          <a:bodyPr/>
          <a:lstStyle/>
          <a:p>
            <a:pPr/>
            <a:r>
              <a:t>creates the building block of more advanced techniques</a:t>
            </a:r>
          </a:p>
          <a:p>
            <a:p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2" name="Shape 292"/>
          <p:cNvSpPr/>
          <p:nvPr>
            <p:ph type="sldImg"/>
          </p:nvPr>
        </p:nvSpPr>
        <p:spPr>
          <a:prstGeom prst="rect">
            <a:avLst/>
          </a:prstGeom>
        </p:spPr>
        <p:txBody>
          <a:bodyPr/>
          <a:lstStyle/>
          <a:p>
            <a:pPr/>
          </a:p>
        </p:txBody>
      </p:sp>
      <p:sp>
        <p:nvSpPr>
          <p:cNvPr id="293" name="Shape 293"/>
          <p:cNvSpPr/>
          <p:nvPr>
            <p:ph type="body" sz="quarter" idx="1"/>
          </p:nvPr>
        </p:nvSpPr>
        <p:spPr>
          <a:prstGeom prst="rect">
            <a:avLst/>
          </a:prstGeom>
        </p:spPr>
        <p:txBody>
          <a:bodyPr/>
          <a:lstStyle/>
          <a:p>
            <a:pPr/>
            <a:r>
              <a:t>creates the building block of more advanced techniques</a:t>
            </a:r>
          </a:p>
          <a:p>
            <a:p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4" name="Shape 304"/>
          <p:cNvSpPr/>
          <p:nvPr>
            <p:ph type="sldImg"/>
          </p:nvPr>
        </p:nvSpPr>
        <p:spPr>
          <a:prstGeom prst="rect">
            <a:avLst/>
          </a:prstGeom>
        </p:spPr>
        <p:txBody>
          <a:bodyPr/>
          <a:lstStyle/>
          <a:p>
            <a:pPr/>
          </a:p>
        </p:txBody>
      </p:sp>
      <p:sp>
        <p:nvSpPr>
          <p:cNvPr id="305" name="Shape 305"/>
          <p:cNvSpPr/>
          <p:nvPr>
            <p:ph type="body" sz="quarter" idx="1"/>
          </p:nvPr>
        </p:nvSpPr>
        <p:spPr>
          <a:prstGeom prst="rect">
            <a:avLst/>
          </a:prstGeom>
        </p:spPr>
        <p:txBody>
          <a:bodyPr/>
          <a:lstStyle/>
          <a:p>
            <a:pPr/>
            <a:r>
              <a:t>creates the building block of more advanced techniques</a:t>
            </a:r>
          </a:p>
          <a:p>
            <a:p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4" name="Shape 314"/>
          <p:cNvSpPr/>
          <p:nvPr>
            <p:ph type="sldImg"/>
          </p:nvPr>
        </p:nvSpPr>
        <p:spPr>
          <a:prstGeom prst="rect">
            <a:avLst/>
          </a:prstGeom>
        </p:spPr>
        <p:txBody>
          <a:bodyPr/>
          <a:lstStyle/>
          <a:p>
            <a:pPr/>
          </a:p>
        </p:txBody>
      </p:sp>
      <p:sp>
        <p:nvSpPr>
          <p:cNvPr id="315" name="Shape 315"/>
          <p:cNvSpPr/>
          <p:nvPr>
            <p:ph type="body" sz="quarter" idx="1"/>
          </p:nvPr>
        </p:nvSpPr>
        <p:spPr>
          <a:prstGeom prst="rect">
            <a:avLst/>
          </a:prstGeom>
        </p:spPr>
        <p:txBody>
          <a:bodyPr/>
          <a:lstStyle/>
          <a:p>
            <a:pPr/>
            <a:r>
              <a:t>creates the building block of more advanced techniques</a:t>
            </a:r>
          </a:p>
          <a:p>
            <a:p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5" name="Shape 325"/>
          <p:cNvSpPr/>
          <p:nvPr>
            <p:ph type="sldImg"/>
          </p:nvPr>
        </p:nvSpPr>
        <p:spPr>
          <a:prstGeom prst="rect">
            <a:avLst/>
          </a:prstGeom>
        </p:spPr>
        <p:txBody>
          <a:bodyPr/>
          <a:lstStyle/>
          <a:p>
            <a:pPr/>
          </a:p>
        </p:txBody>
      </p:sp>
      <p:sp>
        <p:nvSpPr>
          <p:cNvPr id="326" name="Shape 326"/>
          <p:cNvSpPr/>
          <p:nvPr>
            <p:ph type="body" sz="quarter" idx="1"/>
          </p:nvPr>
        </p:nvSpPr>
        <p:spPr>
          <a:prstGeom prst="rect">
            <a:avLst/>
          </a:prstGeom>
        </p:spPr>
        <p:txBody>
          <a:bodyPr/>
          <a:lstStyle/>
          <a:p>
            <a:pPr/>
            <a:r>
              <a:t>creates the building block of more advanced techniques</a:t>
            </a:r>
          </a:p>
          <a:p>
            <a:p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5" name="Shape 335"/>
          <p:cNvSpPr/>
          <p:nvPr>
            <p:ph type="sldImg"/>
          </p:nvPr>
        </p:nvSpPr>
        <p:spPr>
          <a:prstGeom prst="rect">
            <a:avLst/>
          </a:prstGeom>
        </p:spPr>
        <p:txBody>
          <a:bodyPr/>
          <a:lstStyle/>
          <a:p>
            <a:pPr/>
          </a:p>
        </p:txBody>
      </p:sp>
      <p:sp>
        <p:nvSpPr>
          <p:cNvPr id="336" name="Shape 336"/>
          <p:cNvSpPr/>
          <p:nvPr>
            <p:ph type="body" sz="quarter" idx="1"/>
          </p:nvPr>
        </p:nvSpPr>
        <p:spPr>
          <a:prstGeom prst="rect">
            <a:avLst/>
          </a:prstGeom>
        </p:spPr>
        <p:txBody>
          <a:bodyPr/>
          <a:lstStyle/>
          <a:p>
            <a:pPr/>
            <a:r>
              <a:t>creates the building block of more advanced techniques</a:t>
            </a:r>
          </a:p>
          <a:p>
            <a:p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3" name="Shape 373"/>
          <p:cNvSpPr/>
          <p:nvPr>
            <p:ph type="sldImg"/>
          </p:nvPr>
        </p:nvSpPr>
        <p:spPr>
          <a:prstGeom prst="rect">
            <a:avLst/>
          </a:prstGeom>
        </p:spPr>
        <p:txBody>
          <a:bodyPr/>
          <a:lstStyle/>
          <a:p>
            <a:pPr/>
          </a:p>
        </p:txBody>
      </p:sp>
      <p:sp>
        <p:nvSpPr>
          <p:cNvPr id="374" name="Shape 374"/>
          <p:cNvSpPr/>
          <p:nvPr>
            <p:ph type="body" sz="quarter" idx="1"/>
          </p:nvPr>
        </p:nvSpPr>
        <p:spPr>
          <a:prstGeom prst="rect">
            <a:avLst/>
          </a:prstGeom>
        </p:spPr>
        <p:txBody>
          <a:bodyPr/>
          <a:lstStyle/>
          <a:p>
            <a:pPr/>
            <a:r>
              <a:t>creates the building block of more advanced techniques</a:t>
            </a:r>
          </a:p>
          <a:p>
            <a:p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5" name="Shape 385"/>
          <p:cNvSpPr/>
          <p:nvPr>
            <p:ph type="sldImg"/>
          </p:nvPr>
        </p:nvSpPr>
        <p:spPr>
          <a:prstGeom prst="rect">
            <a:avLst/>
          </a:prstGeom>
        </p:spPr>
        <p:txBody>
          <a:bodyPr/>
          <a:lstStyle/>
          <a:p>
            <a:pPr/>
          </a:p>
        </p:txBody>
      </p:sp>
      <p:sp>
        <p:nvSpPr>
          <p:cNvPr id="386" name="Shape 386"/>
          <p:cNvSpPr/>
          <p:nvPr>
            <p:ph type="body" sz="quarter" idx="1"/>
          </p:nvPr>
        </p:nvSpPr>
        <p:spPr>
          <a:prstGeom prst="rect">
            <a:avLst/>
          </a:prstGeom>
        </p:spPr>
        <p:txBody>
          <a:bodyPr/>
          <a:lstStyle/>
          <a:p>
            <a:pPr/>
            <a:r>
              <a:t>creates the building block of more advanced techniques</a:t>
            </a:r>
          </a:p>
          <a:p>
            <a:p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8" name="Shape 398"/>
          <p:cNvSpPr/>
          <p:nvPr>
            <p:ph type="sldImg"/>
          </p:nvPr>
        </p:nvSpPr>
        <p:spPr>
          <a:prstGeom prst="rect">
            <a:avLst/>
          </a:prstGeom>
        </p:spPr>
        <p:txBody>
          <a:bodyPr/>
          <a:lstStyle/>
          <a:p>
            <a:pPr/>
          </a:p>
        </p:txBody>
      </p:sp>
      <p:sp>
        <p:nvSpPr>
          <p:cNvPr id="399" name="Shape 399"/>
          <p:cNvSpPr/>
          <p:nvPr>
            <p:ph type="body" sz="quarter" idx="1"/>
          </p:nvPr>
        </p:nvSpPr>
        <p:spPr>
          <a:prstGeom prst="rect">
            <a:avLst/>
          </a:prstGeom>
        </p:spPr>
        <p:txBody>
          <a:bodyPr/>
          <a:lstStyle/>
          <a:p>
            <a:pPr/>
            <a:r>
              <a:t>creates the building block of more advanced techniques</a:t>
            </a:r>
          </a:p>
          <a:p>
            <a:p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1" name="Shape 81"/>
          <p:cNvSpPr/>
          <p:nvPr>
            <p:ph type="sldImg"/>
          </p:nvPr>
        </p:nvSpPr>
        <p:spPr>
          <a:prstGeom prst="rect">
            <a:avLst/>
          </a:prstGeom>
        </p:spPr>
        <p:txBody>
          <a:bodyPr/>
          <a:lstStyle/>
          <a:p>
            <a:pPr/>
          </a:p>
        </p:txBody>
      </p:sp>
      <p:sp>
        <p:nvSpPr>
          <p:cNvPr id="82" name="Shape 82"/>
          <p:cNvSpPr/>
          <p:nvPr>
            <p:ph type="body" sz="quarter" idx="1"/>
          </p:nvPr>
        </p:nvSpPr>
        <p:spPr>
          <a:prstGeom prst="rect">
            <a:avLst/>
          </a:prstGeom>
        </p:spPr>
        <p:txBody>
          <a:bodyPr/>
          <a:lstStyle/>
          <a:p>
            <a:pPr/>
            <a:r>
              <a:t>creates the building block of more advanced techniques</a:t>
            </a:r>
          </a:p>
          <a:p>
            <a:p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3" name="Shape 413"/>
          <p:cNvSpPr/>
          <p:nvPr>
            <p:ph type="sldImg"/>
          </p:nvPr>
        </p:nvSpPr>
        <p:spPr>
          <a:prstGeom prst="rect">
            <a:avLst/>
          </a:prstGeom>
        </p:spPr>
        <p:txBody>
          <a:bodyPr/>
          <a:lstStyle/>
          <a:p>
            <a:pPr/>
          </a:p>
        </p:txBody>
      </p:sp>
      <p:sp>
        <p:nvSpPr>
          <p:cNvPr id="414" name="Shape 414"/>
          <p:cNvSpPr/>
          <p:nvPr>
            <p:ph type="body" sz="quarter" idx="1"/>
          </p:nvPr>
        </p:nvSpPr>
        <p:spPr>
          <a:prstGeom prst="rect">
            <a:avLst/>
          </a:prstGeom>
        </p:spPr>
        <p:txBody>
          <a:bodyPr/>
          <a:lstStyle/>
          <a:p>
            <a:pPr/>
            <a:r>
              <a:t>creates the building block of more advanced techniques</a:t>
            </a:r>
          </a:p>
          <a:p>
            <a:p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0" name="Shape 420"/>
          <p:cNvSpPr/>
          <p:nvPr>
            <p:ph type="sldImg"/>
          </p:nvPr>
        </p:nvSpPr>
        <p:spPr>
          <a:prstGeom prst="rect">
            <a:avLst/>
          </a:prstGeom>
        </p:spPr>
        <p:txBody>
          <a:bodyPr/>
          <a:lstStyle/>
          <a:p>
            <a:pPr/>
          </a:p>
        </p:txBody>
      </p:sp>
      <p:sp>
        <p:nvSpPr>
          <p:cNvPr id="421" name="Shape 421"/>
          <p:cNvSpPr/>
          <p:nvPr>
            <p:ph type="body" sz="quarter" idx="1"/>
          </p:nvPr>
        </p:nvSpPr>
        <p:spPr>
          <a:prstGeom prst="rect">
            <a:avLst/>
          </a:prstGeom>
        </p:spPr>
        <p:txBody>
          <a:bodyPr/>
          <a:lstStyle/>
          <a:p>
            <a:pPr/>
            <a:r>
              <a:t>creates the building block of more advanced techniques</a:t>
            </a:r>
          </a:p>
          <a:p>
            <a:p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0" name="Shape 430"/>
          <p:cNvSpPr/>
          <p:nvPr>
            <p:ph type="sldImg"/>
          </p:nvPr>
        </p:nvSpPr>
        <p:spPr>
          <a:prstGeom prst="rect">
            <a:avLst/>
          </a:prstGeom>
        </p:spPr>
        <p:txBody>
          <a:bodyPr/>
          <a:lstStyle/>
          <a:p>
            <a:pPr/>
          </a:p>
        </p:txBody>
      </p:sp>
      <p:sp>
        <p:nvSpPr>
          <p:cNvPr id="431" name="Shape 431"/>
          <p:cNvSpPr/>
          <p:nvPr>
            <p:ph type="body" sz="quarter" idx="1"/>
          </p:nvPr>
        </p:nvSpPr>
        <p:spPr>
          <a:prstGeom prst="rect">
            <a:avLst/>
          </a:prstGeom>
        </p:spPr>
        <p:txBody>
          <a:bodyPr/>
          <a:lstStyle/>
          <a:p>
            <a:pPr/>
            <a:r>
              <a:t>creates the building block of more advanced techniques</a:t>
            </a:r>
          </a:p>
          <a:p>
            <a:p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7" name="Shape 437"/>
          <p:cNvSpPr/>
          <p:nvPr>
            <p:ph type="sldImg"/>
          </p:nvPr>
        </p:nvSpPr>
        <p:spPr>
          <a:prstGeom prst="rect">
            <a:avLst/>
          </a:prstGeom>
        </p:spPr>
        <p:txBody>
          <a:bodyPr/>
          <a:lstStyle/>
          <a:p>
            <a:pPr/>
          </a:p>
        </p:txBody>
      </p:sp>
      <p:sp>
        <p:nvSpPr>
          <p:cNvPr id="438" name="Shape 438"/>
          <p:cNvSpPr/>
          <p:nvPr>
            <p:ph type="body" sz="quarter" idx="1"/>
          </p:nvPr>
        </p:nvSpPr>
        <p:spPr>
          <a:prstGeom prst="rect">
            <a:avLst/>
          </a:prstGeom>
        </p:spPr>
        <p:txBody>
          <a:bodyPr/>
          <a:lstStyle/>
          <a:p>
            <a:pPr/>
            <a:r>
              <a:t>creates the building block of more advanced techniques</a:t>
            </a:r>
          </a:p>
          <a:p>
            <a:p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1" name="Shape 461"/>
          <p:cNvSpPr/>
          <p:nvPr>
            <p:ph type="sldImg"/>
          </p:nvPr>
        </p:nvSpPr>
        <p:spPr>
          <a:prstGeom prst="rect">
            <a:avLst/>
          </a:prstGeom>
        </p:spPr>
        <p:txBody>
          <a:bodyPr/>
          <a:lstStyle/>
          <a:p>
            <a:pPr/>
          </a:p>
        </p:txBody>
      </p:sp>
      <p:sp>
        <p:nvSpPr>
          <p:cNvPr id="462" name="Shape 462"/>
          <p:cNvSpPr/>
          <p:nvPr>
            <p:ph type="body" sz="quarter" idx="1"/>
          </p:nvPr>
        </p:nvSpPr>
        <p:spPr>
          <a:prstGeom prst="rect">
            <a:avLst/>
          </a:prstGeom>
        </p:spPr>
        <p:txBody>
          <a:bodyPr/>
          <a:lstStyle/>
          <a:p>
            <a:pPr/>
            <a:r>
              <a:t>creates the building block of more advanced techniques</a:t>
            </a:r>
          </a:p>
          <a:p>
            <a:p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7" name="Shape 477"/>
          <p:cNvSpPr/>
          <p:nvPr>
            <p:ph type="sldImg"/>
          </p:nvPr>
        </p:nvSpPr>
        <p:spPr>
          <a:prstGeom prst="rect">
            <a:avLst/>
          </a:prstGeom>
        </p:spPr>
        <p:txBody>
          <a:bodyPr/>
          <a:lstStyle/>
          <a:p>
            <a:pPr/>
          </a:p>
        </p:txBody>
      </p:sp>
      <p:sp>
        <p:nvSpPr>
          <p:cNvPr id="478" name="Shape 478"/>
          <p:cNvSpPr/>
          <p:nvPr>
            <p:ph type="body" sz="quarter" idx="1"/>
          </p:nvPr>
        </p:nvSpPr>
        <p:spPr>
          <a:prstGeom prst="rect">
            <a:avLst/>
          </a:prstGeom>
        </p:spPr>
        <p:txBody>
          <a:bodyPr/>
          <a:lstStyle/>
          <a:p>
            <a:pPr/>
            <a:r>
              <a:t>creates the building block of more advanced techniques</a:t>
            </a:r>
          </a:p>
          <a:p>
            <a:p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2" name="Shape 482"/>
          <p:cNvSpPr/>
          <p:nvPr>
            <p:ph type="sldImg"/>
          </p:nvPr>
        </p:nvSpPr>
        <p:spPr>
          <a:prstGeom prst="rect">
            <a:avLst/>
          </a:prstGeom>
        </p:spPr>
        <p:txBody>
          <a:bodyPr/>
          <a:lstStyle/>
          <a:p>
            <a:pPr/>
          </a:p>
        </p:txBody>
      </p:sp>
      <p:sp>
        <p:nvSpPr>
          <p:cNvPr id="483" name="Shape 483"/>
          <p:cNvSpPr/>
          <p:nvPr>
            <p:ph type="body" sz="quarter" idx="1"/>
          </p:nvPr>
        </p:nvSpPr>
        <p:spPr>
          <a:prstGeom prst="rect">
            <a:avLst/>
          </a:prstGeom>
        </p:spPr>
        <p:txBody>
          <a:bodyPr/>
          <a:lstStyle/>
          <a:p>
            <a:pPr/>
            <a:r>
              <a:t>creates the building block of more advanced techniques</a:t>
            </a:r>
          </a:p>
          <a:p>
            <a:p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7" name="Shape 487"/>
          <p:cNvSpPr/>
          <p:nvPr>
            <p:ph type="sldImg"/>
          </p:nvPr>
        </p:nvSpPr>
        <p:spPr>
          <a:prstGeom prst="rect">
            <a:avLst/>
          </a:prstGeom>
        </p:spPr>
        <p:txBody>
          <a:bodyPr/>
          <a:lstStyle/>
          <a:p>
            <a:pPr/>
          </a:p>
        </p:txBody>
      </p:sp>
      <p:sp>
        <p:nvSpPr>
          <p:cNvPr id="488" name="Shape 488"/>
          <p:cNvSpPr/>
          <p:nvPr>
            <p:ph type="body" sz="quarter" idx="1"/>
          </p:nvPr>
        </p:nvSpPr>
        <p:spPr>
          <a:prstGeom prst="rect">
            <a:avLst/>
          </a:prstGeom>
        </p:spPr>
        <p:txBody>
          <a:bodyPr/>
          <a:lstStyle/>
          <a:p>
            <a:pPr/>
            <a:r>
              <a:t>creates the building block of more advanced techniques</a:t>
            </a:r>
          </a:p>
          <a:p>
            <a:p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2" name="Shape 492"/>
          <p:cNvSpPr/>
          <p:nvPr>
            <p:ph type="sldImg"/>
          </p:nvPr>
        </p:nvSpPr>
        <p:spPr>
          <a:prstGeom prst="rect">
            <a:avLst/>
          </a:prstGeom>
        </p:spPr>
        <p:txBody>
          <a:bodyPr/>
          <a:lstStyle/>
          <a:p>
            <a:pPr/>
          </a:p>
        </p:txBody>
      </p:sp>
      <p:sp>
        <p:nvSpPr>
          <p:cNvPr id="493" name="Shape 493"/>
          <p:cNvSpPr/>
          <p:nvPr>
            <p:ph type="body" sz="quarter" idx="1"/>
          </p:nvPr>
        </p:nvSpPr>
        <p:spPr>
          <a:prstGeom prst="rect">
            <a:avLst/>
          </a:prstGeom>
        </p:spPr>
        <p:txBody>
          <a:bodyPr/>
          <a:lstStyle/>
          <a:p>
            <a:pPr/>
            <a:r>
              <a:t>creates the building block of more advanced techniques</a:t>
            </a:r>
          </a:p>
          <a:p>
            <a:p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04" name="Shape 504"/>
          <p:cNvSpPr/>
          <p:nvPr>
            <p:ph type="sldImg"/>
          </p:nvPr>
        </p:nvSpPr>
        <p:spPr>
          <a:prstGeom prst="rect">
            <a:avLst/>
          </a:prstGeom>
        </p:spPr>
        <p:txBody>
          <a:bodyPr/>
          <a:lstStyle/>
          <a:p>
            <a:pPr/>
          </a:p>
        </p:txBody>
      </p:sp>
      <p:sp>
        <p:nvSpPr>
          <p:cNvPr id="505" name="Shape 505"/>
          <p:cNvSpPr/>
          <p:nvPr>
            <p:ph type="body" sz="quarter" idx="1"/>
          </p:nvPr>
        </p:nvSpPr>
        <p:spPr>
          <a:prstGeom prst="rect">
            <a:avLst/>
          </a:prstGeom>
        </p:spPr>
        <p:txBody>
          <a:bodyPr/>
          <a:lstStyle/>
          <a:p>
            <a:pPr/>
            <a:r>
              <a:t>creates the building block of more advanced techniques</a:t>
            </a:r>
          </a:p>
          <a:p>
            <a:p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6" name="Shape 86"/>
          <p:cNvSpPr/>
          <p:nvPr>
            <p:ph type="sldImg"/>
          </p:nvPr>
        </p:nvSpPr>
        <p:spPr>
          <a:prstGeom prst="rect">
            <a:avLst/>
          </a:prstGeom>
        </p:spPr>
        <p:txBody>
          <a:bodyPr/>
          <a:lstStyle/>
          <a:p>
            <a:pPr/>
          </a:p>
        </p:txBody>
      </p:sp>
      <p:sp>
        <p:nvSpPr>
          <p:cNvPr id="87" name="Shape 87"/>
          <p:cNvSpPr/>
          <p:nvPr>
            <p:ph type="body" sz="quarter" idx="1"/>
          </p:nvPr>
        </p:nvSpPr>
        <p:spPr>
          <a:prstGeom prst="rect">
            <a:avLst/>
          </a:prstGeom>
        </p:spPr>
        <p:txBody>
          <a:bodyPr/>
          <a:lstStyle/>
          <a:p>
            <a:pPr/>
            <a:r>
              <a:t>creates the building block of more advanced techniques</a:t>
            </a:r>
          </a:p>
          <a:p>
            <a:p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15" name="Shape 515"/>
          <p:cNvSpPr/>
          <p:nvPr>
            <p:ph type="sldImg"/>
          </p:nvPr>
        </p:nvSpPr>
        <p:spPr>
          <a:prstGeom prst="rect">
            <a:avLst/>
          </a:prstGeom>
        </p:spPr>
        <p:txBody>
          <a:bodyPr/>
          <a:lstStyle/>
          <a:p>
            <a:pPr/>
          </a:p>
        </p:txBody>
      </p:sp>
      <p:sp>
        <p:nvSpPr>
          <p:cNvPr id="516" name="Shape 516"/>
          <p:cNvSpPr/>
          <p:nvPr>
            <p:ph type="body" sz="quarter" idx="1"/>
          </p:nvPr>
        </p:nvSpPr>
        <p:spPr>
          <a:prstGeom prst="rect">
            <a:avLst/>
          </a:prstGeom>
        </p:spPr>
        <p:txBody>
          <a:bodyPr/>
          <a:lstStyle/>
          <a:p>
            <a:pPr/>
            <a:r>
              <a:t>creates the building block of more advanced techniques</a:t>
            </a:r>
          </a:p>
          <a:p>
            <a:p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25" name="Shape 525"/>
          <p:cNvSpPr/>
          <p:nvPr>
            <p:ph type="sldImg"/>
          </p:nvPr>
        </p:nvSpPr>
        <p:spPr>
          <a:prstGeom prst="rect">
            <a:avLst/>
          </a:prstGeom>
        </p:spPr>
        <p:txBody>
          <a:bodyPr/>
          <a:lstStyle/>
          <a:p>
            <a:pPr/>
          </a:p>
        </p:txBody>
      </p:sp>
      <p:sp>
        <p:nvSpPr>
          <p:cNvPr id="526" name="Shape 526"/>
          <p:cNvSpPr/>
          <p:nvPr>
            <p:ph type="body" sz="quarter" idx="1"/>
          </p:nvPr>
        </p:nvSpPr>
        <p:spPr>
          <a:prstGeom prst="rect">
            <a:avLst/>
          </a:prstGeom>
        </p:spPr>
        <p:txBody>
          <a:bodyPr/>
          <a:lstStyle/>
          <a:p>
            <a:pPr/>
            <a:r>
              <a:t>creates the building block of more advanced techniques</a:t>
            </a:r>
          </a:p>
          <a:p>
            <a:p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31" name="Shape 531"/>
          <p:cNvSpPr/>
          <p:nvPr>
            <p:ph type="sldImg"/>
          </p:nvPr>
        </p:nvSpPr>
        <p:spPr>
          <a:prstGeom prst="rect">
            <a:avLst/>
          </a:prstGeom>
        </p:spPr>
        <p:txBody>
          <a:bodyPr/>
          <a:lstStyle/>
          <a:p>
            <a:pPr/>
          </a:p>
        </p:txBody>
      </p:sp>
      <p:sp>
        <p:nvSpPr>
          <p:cNvPr id="532" name="Shape 532"/>
          <p:cNvSpPr/>
          <p:nvPr>
            <p:ph type="body" sz="quarter" idx="1"/>
          </p:nvPr>
        </p:nvSpPr>
        <p:spPr>
          <a:prstGeom prst="rect">
            <a:avLst/>
          </a:prstGeom>
        </p:spPr>
        <p:txBody>
          <a:bodyPr/>
          <a:lstStyle/>
          <a:p>
            <a:pPr/>
            <a:r>
              <a:t>creates the building block of more advanced techniques</a:t>
            </a:r>
          </a:p>
          <a:p>
            <a:p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36" name="Shape 536"/>
          <p:cNvSpPr/>
          <p:nvPr>
            <p:ph type="sldImg"/>
          </p:nvPr>
        </p:nvSpPr>
        <p:spPr>
          <a:prstGeom prst="rect">
            <a:avLst/>
          </a:prstGeom>
        </p:spPr>
        <p:txBody>
          <a:bodyPr/>
          <a:lstStyle/>
          <a:p>
            <a:pPr/>
          </a:p>
        </p:txBody>
      </p:sp>
      <p:sp>
        <p:nvSpPr>
          <p:cNvPr id="537" name="Shape 537"/>
          <p:cNvSpPr/>
          <p:nvPr>
            <p:ph type="body" sz="quarter" idx="1"/>
          </p:nvPr>
        </p:nvSpPr>
        <p:spPr>
          <a:prstGeom prst="rect">
            <a:avLst/>
          </a:prstGeom>
        </p:spPr>
        <p:txBody>
          <a:bodyPr/>
          <a:lstStyle/>
          <a:p>
            <a:pPr/>
            <a:r>
              <a:t>creates the building block of more advanced techniques</a:t>
            </a:r>
          </a:p>
          <a:p>
            <a:p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65" name="Shape 565"/>
          <p:cNvSpPr/>
          <p:nvPr>
            <p:ph type="sldImg"/>
          </p:nvPr>
        </p:nvSpPr>
        <p:spPr>
          <a:prstGeom prst="rect">
            <a:avLst/>
          </a:prstGeom>
        </p:spPr>
        <p:txBody>
          <a:bodyPr/>
          <a:lstStyle/>
          <a:p>
            <a:pPr/>
          </a:p>
        </p:txBody>
      </p:sp>
      <p:sp>
        <p:nvSpPr>
          <p:cNvPr id="566" name="Shape 566"/>
          <p:cNvSpPr/>
          <p:nvPr>
            <p:ph type="body" sz="quarter" idx="1"/>
          </p:nvPr>
        </p:nvSpPr>
        <p:spPr>
          <a:prstGeom prst="rect">
            <a:avLst/>
          </a:prstGeom>
        </p:spPr>
        <p:txBody>
          <a:bodyPr/>
          <a:lstStyle/>
          <a:p>
            <a:pPr/>
            <a:r>
              <a:t>creates the building block of more advanced techniques</a:t>
            </a:r>
          </a:p>
          <a:p>
            <a:p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70" name="Shape 570"/>
          <p:cNvSpPr/>
          <p:nvPr>
            <p:ph type="sldImg"/>
          </p:nvPr>
        </p:nvSpPr>
        <p:spPr>
          <a:prstGeom prst="rect">
            <a:avLst/>
          </a:prstGeom>
        </p:spPr>
        <p:txBody>
          <a:bodyPr/>
          <a:lstStyle/>
          <a:p>
            <a:pPr/>
          </a:p>
        </p:txBody>
      </p:sp>
      <p:sp>
        <p:nvSpPr>
          <p:cNvPr id="571" name="Shape 571"/>
          <p:cNvSpPr/>
          <p:nvPr>
            <p:ph type="body" sz="quarter" idx="1"/>
          </p:nvPr>
        </p:nvSpPr>
        <p:spPr>
          <a:prstGeom prst="rect">
            <a:avLst/>
          </a:prstGeom>
        </p:spPr>
        <p:txBody>
          <a:bodyPr/>
          <a:lstStyle/>
          <a:p>
            <a:pPr/>
            <a:r>
              <a:t>creates the building block of more advanced techniques</a:t>
            </a:r>
          </a:p>
          <a:p>
            <a:p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9" name="Shape 99"/>
          <p:cNvSpPr/>
          <p:nvPr>
            <p:ph type="sldImg"/>
          </p:nvPr>
        </p:nvSpPr>
        <p:spPr>
          <a:prstGeom prst="rect">
            <a:avLst/>
          </a:prstGeom>
        </p:spPr>
        <p:txBody>
          <a:bodyPr/>
          <a:lstStyle/>
          <a:p>
            <a:pPr/>
          </a:p>
        </p:txBody>
      </p:sp>
      <p:sp>
        <p:nvSpPr>
          <p:cNvPr id="100" name="Shape 100"/>
          <p:cNvSpPr/>
          <p:nvPr>
            <p:ph type="body" sz="quarter" idx="1"/>
          </p:nvPr>
        </p:nvSpPr>
        <p:spPr>
          <a:prstGeom prst="rect">
            <a:avLst/>
          </a:prstGeom>
        </p:spPr>
        <p:txBody>
          <a:bodyPr/>
          <a:lstStyle/>
          <a:p>
            <a:pPr/>
            <a:r>
              <a:t>creates the building block of more advanced techniques</a:t>
            </a:r>
          </a:p>
          <a:p>
            <a:p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8" name="Shape 108"/>
          <p:cNvSpPr/>
          <p:nvPr>
            <p:ph type="sldImg"/>
          </p:nvPr>
        </p:nvSpPr>
        <p:spPr>
          <a:prstGeom prst="rect">
            <a:avLst/>
          </a:prstGeom>
        </p:spPr>
        <p:txBody>
          <a:bodyPr/>
          <a:lstStyle/>
          <a:p>
            <a:pPr/>
          </a:p>
        </p:txBody>
      </p:sp>
      <p:sp>
        <p:nvSpPr>
          <p:cNvPr id="109" name="Shape 109"/>
          <p:cNvSpPr/>
          <p:nvPr>
            <p:ph type="body" sz="quarter" idx="1"/>
          </p:nvPr>
        </p:nvSpPr>
        <p:spPr>
          <a:prstGeom prst="rect">
            <a:avLst/>
          </a:prstGeom>
        </p:spPr>
        <p:txBody>
          <a:bodyPr/>
          <a:lstStyle/>
          <a:p>
            <a:pPr/>
            <a:r>
              <a:t>creates the building block of more advanced techniques</a:t>
            </a:r>
          </a:p>
          <a:p>
            <a:p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2" name="Shape 132"/>
          <p:cNvSpPr/>
          <p:nvPr>
            <p:ph type="sldImg"/>
          </p:nvPr>
        </p:nvSpPr>
        <p:spPr>
          <a:prstGeom prst="rect">
            <a:avLst/>
          </a:prstGeom>
        </p:spPr>
        <p:txBody>
          <a:bodyPr/>
          <a:lstStyle/>
          <a:p>
            <a:pPr/>
          </a:p>
        </p:txBody>
      </p:sp>
      <p:sp>
        <p:nvSpPr>
          <p:cNvPr id="133" name="Shape 133"/>
          <p:cNvSpPr/>
          <p:nvPr>
            <p:ph type="body" sz="quarter" idx="1"/>
          </p:nvPr>
        </p:nvSpPr>
        <p:spPr>
          <a:prstGeom prst="rect">
            <a:avLst/>
          </a:prstGeom>
        </p:spPr>
        <p:txBody>
          <a:bodyPr/>
          <a:lstStyle/>
          <a:p>
            <a:pPr/>
            <a:r>
              <a:t>creates the building block of more advanced techniques</a:t>
            </a:r>
          </a:p>
          <a:p>
            <a:p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0" name="Shape 140"/>
          <p:cNvSpPr/>
          <p:nvPr>
            <p:ph type="sldImg"/>
          </p:nvPr>
        </p:nvSpPr>
        <p:spPr>
          <a:prstGeom prst="rect">
            <a:avLst/>
          </a:prstGeom>
        </p:spPr>
        <p:txBody>
          <a:bodyPr/>
          <a:lstStyle/>
          <a:p>
            <a:pPr/>
          </a:p>
        </p:txBody>
      </p:sp>
      <p:sp>
        <p:nvSpPr>
          <p:cNvPr id="141" name="Shape 141"/>
          <p:cNvSpPr/>
          <p:nvPr>
            <p:ph type="body" sz="quarter" idx="1"/>
          </p:nvPr>
        </p:nvSpPr>
        <p:spPr>
          <a:prstGeom prst="rect">
            <a:avLst/>
          </a:prstGeom>
        </p:spPr>
        <p:txBody>
          <a:bodyPr/>
          <a:lstStyle/>
          <a:p>
            <a:pPr/>
            <a:r>
              <a:t>creates the building block of more advanced techniques</a:t>
            </a:r>
          </a:p>
          <a:p>
            <a:p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6" name="Shape 146"/>
          <p:cNvSpPr/>
          <p:nvPr>
            <p:ph type="sldImg"/>
          </p:nvPr>
        </p:nvSpPr>
        <p:spPr>
          <a:prstGeom prst="rect">
            <a:avLst/>
          </a:prstGeom>
        </p:spPr>
        <p:txBody>
          <a:bodyPr/>
          <a:lstStyle/>
          <a:p>
            <a:pPr/>
          </a:p>
        </p:txBody>
      </p:sp>
      <p:sp>
        <p:nvSpPr>
          <p:cNvPr id="147" name="Shape 147"/>
          <p:cNvSpPr/>
          <p:nvPr>
            <p:ph type="body" sz="quarter" idx="1"/>
          </p:nvPr>
        </p:nvSpPr>
        <p:spPr>
          <a:prstGeom prst="rect">
            <a:avLst/>
          </a:prstGeom>
        </p:spPr>
        <p:txBody>
          <a:bodyPr/>
          <a:lstStyle/>
          <a:p>
            <a:pPr/>
            <a:r>
              <a:t>creates the building block of more advanced techniques</a:t>
            </a:r>
          </a:p>
          <a:p>
            <a:pP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 Id="rId3" Type="http://schemas.openxmlformats.org/officeDocument/2006/relationships/image" Target="../media/image1.png"/></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11" name="Picture 1" descr="Picture 1"/>
          <p:cNvPicPr>
            <a:picLocks noChangeAspect="1"/>
          </p:cNvPicPr>
          <p:nvPr/>
        </p:nvPicPr>
        <p:blipFill>
          <a:blip r:embed="rId3">
            <a:extLst/>
          </a:blip>
          <a:stretch>
            <a:fillRect/>
          </a:stretch>
        </p:blipFill>
        <p:spPr>
          <a:xfrm>
            <a:off x="471339" y="5965187"/>
            <a:ext cx="2370620" cy="411482"/>
          </a:xfrm>
          <a:prstGeom prst="rect">
            <a:avLst/>
          </a:prstGeom>
          <a:ln w="12700">
            <a:miter lim="400000"/>
          </a:ln>
        </p:spPr>
      </p:pic>
      <p:sp>
        <p:nvSpPr>
          <p:cNvPr id="12" name="Slide Number"/>
          <p:cNvSpPr txBox="1"/>
          <p:nvPr>
            <p:ph type="sldNum" sz="quarter" idx="2"/>
          </p:nvPr>
        </p:nvSpPr>
        <p:spPr>
          <a:xfrm>
            <a:off x="8473620" y="6221731"/>
            <a:ext cx="263980" cy="269239"/>
          </a:xfrm>
          <a:prstGeom prst="rect">
            <a:avLst/>
          </a:prstGeom>
        </p:spPr>
        <p:txBody>
          <a:bodyPr/>
          <a:lstStyle>
            <a:lvl1pPr>
              <a:defRPr b="0" sz="1200">
                <a:solidFill>
                  <a:schemeClr val="accent1"/>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ontent Slide 1">
    <p:spTree>
      <p:nvGrpSpPr>
        <p:cNvPr id="1" name=""/>
        <p:cNvGrpSpPr/>
        <p:nvPr/>
      </p:nvGrpSpPr>
      <p:grpSpPr>
        <a:xfrm>
          <a:off x="0" y="0"/>
          <a:ext cx="0" cy="0"/>
          <a:chOff x="0" y="0"/>
          <a:chExt cx="0" cy="0"/>
        </a:xfrm>
      </p:grpSpPr>
      <p:sp>
        <p:nvSpPr>
          <p:cNvPr id="19" name="Title Text"/>
          <p:cNvSpPr txBox="1"/>
          <p:nvPr>
            <p:ph type="title"/>
          </p:nvPr>
        </p:nvSpPr>
        <p:spPr>
          <a:prstGeom prst="rect">
            <a:avLst/>
          </a:prstGeom>
        </p:spPr>
        <p:txBody>
          <a:bodyPr/>
          <a:lstStyle/>
          <a:p>
            <a:pPr/>
            <a:r>
              <a:t>Title Text</a:t>
            </a:r>
          </a:p>
        </p:txBody>
      </p:sp>
      <p:sp>
        <p:nvSpPr>
          <p:cNvPr id="20"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2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bg>
      <p:bgPr>
        <a:solidFill>
          <a:srgbClr val="FFFFFF"/>
        </a:solidFill>
      </p:bgPr>
    </p:bg>
    <p:spTree>
      <p:nvGrpSpPr>
        <p:cNvPr id="1" name=""/>
        <p:cNvGrpSpPr/>
        <p:nvPr/>
      </p:nvGrpSpPr>
      <p:grpSpPr>
        <a:xfrm>
          <a:off x="0" y="0"/>
          <a:ext cx="0" cy="0"/>
          <a:chOff x="0" y="0"/>
          <a:chExt cx="0" cy="0"/>
        </a:xfrm>
      </p:grpSpPr>
      <p:sp>
        <p:nvSpPr>
          <p:cNvPr id="28" name="Slide Number"/>
          <p:cNvSpPr txBox="1"/>
          <p:nvPr>
            <p:ph type="sldNum" sz="quarter" idx="2"/>
          </p:nvPr>
        </p:nvSpPr>
        <p:spPr>
          <a:xfrm>
            <a:off x="10787345" y="6049983"/>
            <a:ext cx="366662" cy="355227"/>
          </a:xfrm>
          <a:prstGeom prst="rect">
            <a:avLst/>
          </a:prstGeom>
        </p:spPr>
        <p:txBody>
          <a:bodyPr lIns="35717" tIns="35717" rIns="35717" bIns="35717" anchor="t"/>
          <a:lstStyle>
            <a:lvl1pPr algn="ctr" defTabSz="410764">
              <a:defRPr sz="2000">
                <a:solidFill>
                  <a:srgbClr val="000000"/>
                </a:solidFill>
                <a:latin typeface="Arial"/>
                <a:ea typeface="Arial"/>
                <a:cs typeface="Arial"/>
                <a:sym typeface="Aria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Top">
    <p:bg>
      <p:bgPr>
        <a:solidFill>
          <a:srgbClr val="FFFFFF"/>
        </a:solidFill>
      </p:bgPr>
    </p:bg>
    <p:spTree>
      <p:nvGrpSpPr>
        <p:cNvPr id="1" name=""/>
        <p:cNvGrpSpPr/>
        <p:nvPr/>
      </p:nvGrpSpPr>
      <p:grpSpPr>
        <a:xfrm>
          <a:off x="0" y="0"/>
          <a:ext cx="0" cy="0"/>
          <a:chOff x="0" y="0"/>
          <a:chExt cx="0" cy="0"/>
        </a:xfrm>
      </p:grpSpPr>
      <p:sp>
        <p:nvSpPr>
          <p:cNvPr id="35" name="Title Text"/>
          <p:cNvSpPr txBox="1"/>
          <p:nvPr>
            <p:ph type="title"/>
          </p:nvPr>
        </p:nvSpPr>
        <p:spPr>
          <a:xfrm>
            <a:off x="2193725" y="178592"/>
            <a:ext cx="7804549" cy="1518050"/>
          </a:xfrm>
          <a:prstGeom prst="rect">
            <a:avLst/>
          </a:prstGeom>
        </p:spPr>
        <p:txBody>
          <a:bodyPr lIns="35717" tIns="35717" rIns="35717" bIns="35717"/>
          <a:lstStyle>
            <a:lvl1pPr defTabSz="410764">
              <a:defRPr sz="5200">
                <a:solidFill>
                  <a:srgbClr val="000000"/>
                </a:solidFill>
                <a:latin typeface="Helvetica Neue Medium"/>
                <a:ea typeface="Helvetica Neue Medium"/>
                <a:cs typeface="Helvetica Neue Medium"/>
                <a:sym typeface="Helvetica Neue Medium"/>
              </a:defRPr>
            </a:lvl1pPr>
          </a:lstStyle>
          <a:p>
            <a:pPr/>
            <a:r>
              <a:t>Title Text</a:t>
            </a:r>
          </a:p>
        </p:txBody>
      </p:sp>
      <p:sp>
        <p:nvSpPr>
          <p:cNvPr id="36" name="Slide Number"/>
          <p:cNvSpPr txBox="1"/>
          <p:nvPr>
            <p:ph type="sldNum" sz="quarter" idx="2"/>
          </p:nvPr>
        </p:nvSpPr>
        <p:spPr>
          <a:xfrm>
            <a:off x="5987999" y="6536531"/>
            <a:ext cx="211239" cy="207821"/>
          </a:xfrm>
          <a:prstGeom prst="rect">
            <a:avLst/>
          </a:prstGeom>
        </p:spPr>
        <p:txBody>
          <a:bodyPr lIns="35717" tIns="35717" rIns="35717" bIns="35717" anchor="t"/>
          <a:lstStyle>
            <a:lvl1pPr algn="ctr" defTabSz="410764">
              <a:defRPr b="0" sz="900">
                <a:solidFill>
                  <a:srgbClr val="000000"/>
                </a:solidFill>
                <a:latin typeface="Helvetica Neue Light"/>
                <a:ea typeface="Helvetica Neue Light"/>
                <a:cs typeface="Helvetica Neue Light"/>
                <a:sym typeface="Helvetica Neue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bg>
      <p:bgPr>
        <a:solidFill>
          <a:srgbClr val="FFFFFF"/>
        </a:solidFill>
      </p:bgPr>
    </p:bg>
    <p:spTree>
      <p:nvGrpSpPr>
        <p:cNvPr id="1" name=""/>
        <p:cNvGrpSpPr/>
        <p:nvPr/>
      </p:nvGrpSpPr>
      <p:grpSpPr>
        <a:xfrm>
          <a:off x="0" y="0"/>
          <a:ext cx="0" cy="0"/>
          <a:chOff x="0" y="0"/>
          <a:chExt cx="0" cy="0"/>
        </a:xfrm>
      </p:grpSpPr>
      <p:sp>
        <p:nvSpPr>
          <p:cNvPr id="43" name="/ 55"/>
          <p:cNvSpPr txBox="1"/>
          <p:nvPr/>
        </p:nvSpPr>
        <p:spPr>
          <a:xfrm>
            <a:off x="11086227" y="6033839"/>
            <a:ext cx="527803" cy="375230"/>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sz="2000">
                <a:latin typeface="Arial"/>
                <a:ea typeface="Arial"/>
                <a:cs typeface="Arial"/>
                <a:sym typeface="Arial"/>
              </a:defRPr>
            </a:lvl1pPr>
          </a:lstStyle>
          <a:p>
            <a:pPr/>
            <a:r>
              <a:t>/ 55</a:t>
            </a:r>
          </a:p>
        </p:txBody>
      </p:sp>
      <p:sp>
        <p:nvSpPr>
          <p:cNvPr id="44" name="Slide Number"/>
          <p:cNvSpPr txBox="1"/>
          <p:nvPr>
            <p:ph type="sldNum" sz="quarter" idx="2"/>
          </p:nvPr>
        </p:nvSpPr>
        <p:spPr>
          <a:xfrm>
            <a:off x="10787345" y="6049983"/>
            <a:ext cx="366662" cy="355227"/>
          </a:xfrm>
          <a:prstGeom prst="rect">
            <a:avLst/>
          </a:prstGeom>
        </p:spPr>
        <p:txBody>
          <a:bodyPr lIns="35717" tIns="35717" rIns="35717" bIns="35717" anchor="t"/>
          <a:lstStyle>
            <a:lvl1pPr algn="ctr" defTabSz="410764">
              <a:defRPr sz="2000">
                <a:solidFill>
                  <a:srgbClr val="000000"/>
                </a:solidFill>
                <a:latin typeface="Arial"/>
                <a:ea typeface="Arial"/>
                <a:cs typeface="Arial"/>
                <a:sym typeface="Arial"/>
              </a:defRPr>
            </a:lvl1p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jpe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 name="Title Text"/>
          <p:cNvSpPr txBox="1"/>
          <p:nvPr>
            <p:ph type="title"/>
          </p:nvPr>
        </p:nvSpPr>
        <p:spPr>
          <a:xfrm>
            <a:off x="609600" y="92074"/>
            <a:ext cx="10972800" cy="150812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ctr">
            <a:normAutofit fontScale="100000" lnSpcReduction="0"/>
          </a:bodyPr>
          <a:lstStyle/>
          <a:p>
            <a:pPr/>
            <a:r>
              <a:t>Title Text</a:t>
            </a:r>
          </a:p>
        </p:txBody>
      </p:sp>
      <p:sp>
        <p:nvSpPr>
          <p:cNvPr id="3" name="Body Level One…"/>
          <p:cNvSpPr txBox="1"/>
          <p:nvPr>
            <p:ph type="body" idx="1"/>
          </p:nvPr>
        </p:nvSpPr>
        <p:spPr>
          <a:xfrm>
            <a:off x="609600" y="1600200"/>
            <a:ext cx="10837090" cy="3563755"/>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11356715" y="6081717"/>
            <a:ext cx="372029" cy="358139"/>
          </a:xfrm>
          <a:prstGeom prst="rect">
            <a:avLst/>
          </a:prstGeom>
          <a:ln w="12700">
            <a:miter lim="400000"/>
          </a:ln>
        </p:spPr>
        <p:txBody>
          <a:bodyPr wrap="none" lIns="45718" tIns="45718" rIns="45718" bIns="45718" anchor="ctr">
            <a:spAutoFit/>
          </a:bodyPr>
          <a:lstStyle>
            <a:lvl1pPr algn="r">
              <a:defRPr b="1">
                <a:solidFill>
                  <a:srgbClr val="FFFFFF"/>
                </a:solidFill>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Lst>
  <p:transition xmlns:p14="http://schemas.microsoft.com/office/powerpoint/2010/main" spd="med" advClick="1"/>
  <p:txStyles>
    <p:titleStyle>
      <a:lvl1pPr marL="0" marR="0" indent="0" algn="ctr" defTabSz="457200" rtl="0" latinLnBrk="0">
        <a:lnSpc>
          <a:spcPct val="100000"/>
        </a:lnSpc>
        <a:spcBef>
          <a:spcPts val="0"/>
        </a:spcBef>
        <a:spcAft>
          <a:spcPts val="0"/>
        </a:spcAft>
        <a:buClrTx/>
        <a:buSzTx/>
        <a:buFontTx/>
        <a:buNone/>
        <a:tabLst/>
        <a:defRPr b="0" baseline="0" cap="none" i="0" spc="0" strike="noStrike" sz="4400" u="none">
          <a:solidFill>
            <a:schemeClr val="accent1"/>
          </a:solidFill>
          <a:uFillTx/>
          <a:latin typeface="Garamond"/>
          <a:ea typeface="Garamond"/>
          <a:cs typeface="Garamond"/>
          <a:sym typeface="Garamond"/>
        </a:defRPr>
      </a:lvl1pPr>
      <a:lvl2pPr marL="0" marR="0" indent="0" algn="ctr" defTabSz="457200" rtl="0" latinLnBrk="0">
        <a:lnSpc>
          <a:spcPct val="100000"/>
        </a:lnSpc>
        <a:spcBef>
          <a:spcPts val="0"/>
        </a:spcBef>
        <a:spcAft>
          <a:spcPts val="0"/>
        </a:spcAft>
        <a:buClrTx/>
        <a:buSzTx/>
        <a:buFontTx/>
        <a:buNone/>
        <a:tabLst/>
        <a:defRPr b="0" baseline="0" cap="none" i="0" spc="0" strike="noStrike" sz="4400" u="none">
          <a:solidFill>
            <a:schemeClr val="accent1"/>
          </a:solidFill>
          <a:uFillTx/>
          <a:latin typeface="Garamond"/>
          <a:ea typeface="Garamond"/>
          <a:cs typeface="Garamond"/>
          <a:sym typeface="Garamond"/>
        </a:defRPr>
      </a:lvl2pPr>
      <a:lvl3pPr marL="0" marR="0" indent="0" algn="ctr" defTabSz="457200" rtl="0" latinLnBrk="0">
        <a:lnSpc>
          <a:spcPct val="100000"/>
        </a:lnSpc>
        <a:spcBef>
          <a:spcPts val="0"/>
        </a:spcBef>
        <a:spcAft>
          <a:spcPts val="0"/>
        </a:spcAft>
        <a:buClrTx/>
        <a:buSzTx/>
        <a:buFontTx/>
        <a:buNone/>
        <a:tabLst/>
        <a:defRPr b="0" baseline="0" cap="none" i="0" spc="0" strike="noStrike" sz="4400" u="none">
          <a:solidFill>
            <a:schemeClr val="accent1"/>
          </a:solidFill>
          <a:uFillTx/>
          <a:latin typeface="Garamond"/>
          <a:ea typeface="Garamond"/>
          <a:cs typeface="Garamond"/>
          <a:sym typeface="Garamond"/>
        </a:defRPr>
      </a:lvl3pPr>
      <a:lvl4pPr marL="0" marR="0" indent="0" algn="ctr" defTabSz="457200" rtl="0" latinLnBrk="0">
        <a:lnSpc>
          <a:spcPct val="100000"/>
        </a:lnSpc>
        <a:spcBef>
          <a:spcPts val="0"/>
        </a:spcBef>
        <a:spcAft>
          <a:spcPts val="0"/>
        </a:spcAft>
        <a:buClrTx/>
        <a:buSzTx/>
        <a:buFontTx/>
        <a:buNone/>
        <a:tabLst/>
        <a:defRPr b="0" baseline="0" cap="none" i="0" spc="0" strike="noStrike" sz="4400" u="none">
          <a:solidFill>
            <a:schemeClr val="accent1"/>
          </a:solidFill>
          <a:uFillTx/>
          <a:latin typeface="Garamond"/>
          <a:ea typeface="Garamond"/>
          <a:cs typeface="Garamond"/>
          <a:sym typeface="Garamond"/>
        </a:defRPr>
      </a:lvl4pPr>
      <a:lvl5pPr marL="0" marR="0" indent="0" algn="ctr" defTabSz="457200" rtl="0" latinLnBrk="0">
        <a:lnSpc>
          <a:spcPct val="100000"/>
        </a:lnSpc>
        <a:spcBef>
          <a:spcPts val="0"/>
        </a:spcBef>
        <a:spcAft>
          <a:spcPts val="0"/>
        </a:spcAft>
        <a:buClrTx/>
        <a:buSzTx/>
        <a:buFontTx/>
        <a:buNone/>
        <a:tabLst/>
        <a:defRPr b="0" baseline="0" cap="none" i="0" spc="0" strike="noStrike" sz="4400" u="none">
          <a:solidFill>
            <a:schemeClr val="accent1"/>
          </a:solidFill>
          <a:uFillTx/>
          <a:latin typeface="Garamond"/>
          <a:ea typeface="Garamond"/>
          <a:cs typeface="Garamond"/>
          <a:sym typeface="Garamond"/>
        </a:defRPr>
      </a:lvl5pPr>
      <a:lvl6pPr marL="0" marR="0" indent="0" algn="ctr" defTabSz="457200" rtl="0" latinLnBrk="0">
        <a:lnSpc>
          <a:spcPct val="100000"/>
        </a:lnSpc>
        <a:spcBef>
          <a:spcPts val="0"/>
        </a:spcBef>
        <a:spcAft>
          <a:spcPts val="0"/>
        </a:spcAft>
        <a:buClrTx/>
        <a:buSzTx/>
        <a:buFontTx/>
        <a:buNone/>
        <a:tabLst/>
        <a:defRPr b="0" baseline="0" cap="none" i="0" spc="0" strike="noStrike" sz="4400" u="none">
          <a:solidFill>
            <a:schemeClr val="accent1"/>
          </a:solidFill>
          <a:uFillTx/>
          <a:latin typeface="Garamond"/>
          <a:ea typeface="Garamond"/>
          <a:cs typeface="Garamond"/>
          <a:sym typeface="Garamond"/>
        </a:defRPr>
      </a:lvl6pPr>
      <a:lvl7pPr marL="0" marR="0" indent="0" algn="ctr" defTabSz="457200" rtl="0" latinLnBrk="0">
        <a:lnSpc>
          <a:spcPct val="100000"/>
        </a:lnSpc>
        <a:spcBef>
          <a:spcPts val="0"/>
        </a:spcBef>
        <a:spcAft>
          <a:spcPts val="0"/>
        </a:spcAft>
        <a:buClrTx/>
        <a:buSzTx/>
        <a:buFontTx/>
        <a:buNone/>
        <a:tabLst/>
        <a:defRPr b="0" baseline="0" cap="none" i="0" spc="0" strike="noStrike" sz="4400" u="none">
          <a:solidFill>
            <a:schemeClr val="accent1"/>
          </a:solidFill>
          <a:uFillTx/>
          <a:latin typeface="Garamond"/>
          <a:ea typeface="Garamond"/>
          <a:cs typeface="Garamond"/>
          <a:sym typeface="Garamond"/>
        </a:defRPr>
      </a:lvl7pPr>
      <a:lvl8pPr marL="0" marR="0" indent="0" algn="ctr" defTabSz="457200" rtl="0" latinLnBrk="0">
        <a:lnSpc>
          <a:spcPct val="100000"/>
        </a:lnSpc>
        <a:spcBef>
          <a:spcPts val="0"/>
        </a:spcBef>
        <a:spcAft>
          <a:spcPts val="0"/>
        </a:spcAft>
        <a:buClrTx/>
        <a:buSzTx/>
        <a:buFontTx/>
        <a:buNone/>
        <a:tabLst/>
        <a:defRPr b="0" baseline="0" cap="none" i="0" spc="0" strike="noStrike" sz="4400" u="none">
          <a:solidFill>
            <a:schemeClr val="accent1"/>
          </a:solidFill>
          <a:uFillTx/>
          <a:latin typeface="Garamond"/>
          <a:ea typeface="Garamond"/>
          <a:cs typeface="Garamond"/>
          <a:sym typeface="Garamond"/>
        </a:defRPr>
      </a:lvl8pPr>
      <a:lvl9pPr marL="0" marR="0" indent="0" algn="ctr" defTabSz="457200" rtl="0" latinLnBrk="0">
        <a:lnSpc>
          <a:spcPct val="100000"/>
        </a:lnSpc>
        <a:spcBef>
          <a:spcPts val="0"/>
        </a:spcBef>
        <a:spcAft>
          <a:spcPts val="0"/>
        </a:spcAft>
        <a:buClrTx/>
        <a:buSzTx/>
        <a:buFontTx/>
        <a:buNone/>
        <a:tabLst/>
        <a:defRPr b="0" baseline="0" cap="none" i="0" spc="0" strike="noStrike" sz="4400" u="none">
          <a:solidFill>
            <a:schemeClr val="accent1"/>
          </a:solidFill>
          <a:uFillTx/>
          <a:latin typeface="Garamond"/>
          <a:ea typeface="Garamond"/>
          <a:cs typeface="Garamond"/>
          <a:sym typeface="Garamond"/>
        </a:defRPr>
      </a:lvl9pPr>
    </p:titleStyle>
    <p:bodyStyle>
      <a:lvl1pPr marL="342900" marR="0" indent="-34290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chemeClr val="accent1"/>
          </a:solidFill>
          <a:uFillTx/>
          <a:latin typeface="+mn-lt"/>
          <a:ea typeface="+mn-ea"/>
          <a:cs typeface="+mn-cs"/>
          <a:sym typeface="Trebuchet MS"/>
        </a:defRPr>
      </a:lvl1pPr>
      <a:lvl2pPr marL="783771" marR="0" indent="-326571"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chemeClr val="accent1"/>
          </a:solidFill>
          <a:uFillTx/>
          <a:latin typeface="+mn-lt"/>
          <a:ea typeface="+mn-ea"/>
          <a:cs typeface="+mn-cs"/>
          <a:sym typeface="Trebuchet MS"/>
        </a:defRPr>
      </a:lvl2pPr>
      <a:lvl3pPr marL="1219200" marR="0" indent="-30480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chemeClr val="accent1"/>
          </a:solidFill>
          <a:uFillTx/>
          <a:latin typeface="+mn-lt"/>
          <a:ea typeface="+mn-ea"/>
          <a:cs typeface="+mn-cs"/>
          <a:sym typeface="Trebuchet MS"/>
        </a:defRPr>
      </a:lvl3pPr>
      <a:lvl4pPr marL="1737360" marR="0" indent="-36576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chemeClr val="accent1"/>
          </a:solidFill>
          <a:uFillTx/>
          <a:latin typeface="+mn-lt"/>
          <a:ea typeface="+mn-ea"/>
          <a:cs typeface="+mn-cs"/>
          <a:sym typeface="Trebuchet MS"/>
        </a:defRPr>
      </a:lvl4pPr>
      <a:lvl5pPr marL="2194560" marR="0" indent="-36576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chemeClr val="accent1"/>
          </a:solidFill>
          <a:uFillTx/>
          <a:latin typeface="+mn-lt"/>
          <a:ea typeface="+mn-ea"/>
          <a:cs typeface="+mn-cs"/>
          <a:sym typeface="Trebuchet MS"/>
        </a:defRPr>
      </a:lvl5pPr>
      <a:lvl6pPr marL="2651760" marR="0" indent="-36576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chemeClr val="accent1"/>
          </a:solidFill>
          <a:uFillTx/>
          <a:latin typeface="+mn-lt"/>
          <a:ea typeface="+mn-ea"/>
          <a:cs typeface="+mn-cs"/>
          <a:sym typeface="Trebuchet MS"/>
        </a:defRPr>
      </a:lvl6pPr>
      <a:lvl7pPr marL="3108960" marR="0" indent="-36576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chemeClr val="accent1"/>
          </a:solidFill>
          <a:uFillTx/>
          <a:latin typeface="+mn-lt"/>
          <a:ea typeface="+mn-ea"/>
          <a:cs typeface="+mn-cs"/>
          <a:sym typeface="Trebuchet MS"/>
        </a:defRPr>
      </a:lvl7pPr>
      <a:lvl8pPr marL="3566159" marR="0" indent="-365759"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chemeClr val="accent1"/>
          </a:solidFill>
          <a:uFillTx/>
          <a:latin typeface="+mn-lt"/>
          <a:ea typeface="+mn-ea"/>
          <a:cs typeface="+mn-cs"/>
          <a:sym typeface="Trebuchet MS"/>
        </a:defRPr>
      </a:lvl8pPr>
      <a:lvl9pPr marL="4023359" marR="0" indent="-365759"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chemeClr val="accent1"/>
          </a:solidFill>
          <a:uFillTx/>
          <a:latin typeface="+mn-lt"/>
          <a:ea typeface="+mn-ea"/>
          <a:cs typeface="+mn-cs"/>
          <a:sym typeface="Trebuchet MS"/>
        </a:defRPr>
      </a:lvl9pPr>
    </p:bodyStyle>
    <p:otherStyle>
      <a:lvl1pPr marL="0" marR="0" indent="0" algn="r" defTabSz="457200" rtl="0" latinLnBrk="0">
        <a:lnSpc>
          <a:spcPct val="100000"/>
        </a:lnSpc>
        <a:spcBef>
          <a:spcPts val="0"/>
        </a:spcBef>
        <a:spcAft>
          <a:spcPts val="0"/>
        </a:spcAft>
        <a:buClrTx/>
        <a:buSzTx/>
        <a:buFontTx/>
        <a:buNone/>
        <a:tabLst/>
        <a:defRPr b="1" baseline="0" cap="none" i="0" spc="0" strike="noStrike" sz="1800" u="none">
          <a:solidFill>
            <a:schemeClr val="tx1"/>
          </a:solidFill>
          <a:uFillTx/>
          <a:latin typeface="+mn-lt"/>
          <a:ea typeface="+mn-ea"/>
          <a:cs typeface="+mn-cs"/>
          <a:sym typeface="Trebuchet MS"/>
        </a:defRPr>
      </a:lvl1pPr>
      <a:lvl2pPr marL="0" marR="0" indent="0" algn="r" defTabSz="457200" rtl="0" latinLnBrk="0">
        <a:lnSpc>
          <a:spcPct val="100000"/>
        </a:lnSpc>
        <a:spcBef>
          <a:spcPts val="0"/>
        </a:spcBef>
        <a:spcAft>
          <a:spcPts val="0"/>
        </a:spcAft>
        <a:buClrTx/>
        <a:buSzTx/>
        <a:buFontTx/>
        <a:buNone/>
        <a:tabLst/>
        <a:defRPr b="1" baseline="0" cap="none" i="0" spc="0" strike="noStrike" sz="1800" u="none">
          <a:solidFill>
            <a:schemeClr val="tx1"/>
          </a:solidFill>
          <a:uFillTx/>
          <a:latin typeface="+mn-lt"/>
          <a:ea typeface="+mn-ea"/>
          <a:cs typeface="+mn-cs"/>
          <a:sym typeface="Trebuchet MS"/>
        </a:defRPr>
      </a:lvl2pPr>
      <a:lvl3pPr marL="0" marR="0" indent="0" algn="r" defTabSz="457200" rtl="0" latinLnBrk="0">
        <a:lnSpc>
          <a:spcPct val="100000"/>
        </a:lnSpc>
        <a:spcBef>
          <a:spcPts val="0"/>
        </a:spcBef>
        <a:spcAft>
          <a:spcPts val="0"/>
        </a:spcAft>
        <a:buClrTx/>
        <a:buSzTx/>
        <a:buFontTx/>
        <a:buNone/>
        <a:tabLst/>
        <a:defRPr b="1" baseline="0" cap="none" i="0" spc="0" strike="noStrike" sz="1800" u="none">
          <a:solidFill>
            <a:schemeClr val="tx1"/>
          </a:solidFill>
          <a:uFillTx/>
          <a:latin typeface="+mn-lt"/>
          <a:ea typeface="+mn-ea"/>
          <a:cs typeface="+mn-cs"/>
          <a:sym typeface="Trebuchet MS"/>
        </a:defRPr>
      </a:lvl3pPr>
      <a:lvl4pPr marL="0" marR="0" indent="0" algn="r" defTabSz="457200" rtl="0" latinLnBrk="0">
        <a:lnSpc>
          <a:spcPct val="100000"/>
        </a:lnSpc>
        <a:spcBef>
          <a:spcPts val="0"/>
        </a:spcBef>
        <a:spcAft>
          <a:spcPts val="0"/>
        </a:spcAft>
        <a:buClrTx/>
        <a:buSzTx/>
        <a:buFontTx/>
        <a:buNone/>
        <a:tabLst/>
        <a:defRPr b="1" baseline="0" cap="none" i="0" spc="0" strike="noStrike" sz="1800" u="none">
          <a:solidFill>
            <a:schemeClr val="tx1"/>
          </a:solidFill>
          <a:uFillTx/>
          <a:latin typeface="+mn-lt"/>
          <a:ea typeface="+mn-ea"/>
          <a:cs typeface="+mn-cs"/>
          <a:sym typeface="Trebuchet MS"/>
        </a:defRPr>
      </a:lvl4pPr>
      <a:lvl5pPr marL="0" marR="0" indent="0" algn="r" defTabSz="457200" rtl="0" latinLnBrk="0">
        <a:lnSpc>
          <a:spcPct val="100000"/>
        </a:lnSpc>
        <a:spcBef>
          <a:spcPts val="0"/>
        </a:spcBef>
        <a:spcAft>
          <a:spcPts val="0"/>
        </a:spcAft>
        <a:buClrTx/>
        <a:buSzTx/>
        <a:buFontTx/>
        <a:buNone/>
        <a:tabLst/>
        <a:defRPr b="1" baseline="0" cap="none" i="0" spc="0" strike="noStrike" sz="1800" u="none">
          <a:solidFill>
            <a:schemeClr val="tx1"/>
          </a:solidFill>
          <a:uFillTx/>
          <a:latin typeface="+mn-lt"/>
          <a:ea typeface="+mn-ea"/>
          <a:cs typeface="+mn-cs"/>
          <a:sym typeface="Trebuchet MS"/>
        </a:defRPr>
      </a:lvl5pPr>
      <a:lvl6pPr marL="0" marR="0" indent="0" algn="r" defTabSz="457200" rtl="0" latinLnBrk="0">
        <a:lnSpc>
          <a:spcPct val="100000"/>
        </a:lnSpc>
        <a:spcBef>
          <a:spcPts val="0"/>
        </a:spcBef>
        <a:spcAft>
          <a:spcPts val="0"/>
        </a:spcAft>
        <a:buClrTx/>
        <a:buSzTx/>
        <a:buFontTx/>
        <a:buNone/>
        <a:tabLst/>
        <a:defRPr b="1" baseline="0" cap="none" i="0" spc="0" strike="noStrike" sz="1800" u="none">
          <a:solidFill>
            <a:schemeClr val="tx1"/>
          </a:solidFill>
          <a:uFillTx/>
          <a:latin typeface="+mn-lt"/>
          <a:ea typeface="+mn-ea"/>
          <a:cs typeface="+mn-cs"/>
          <a:sym typeface="Trebuchet MS"/>
        </a:defRPr>
      </a:lvl6pPr>
      <a:lvl7pPr marL="0" marR="0" indent="0" algn="r" defTabSz="457200" rtl="0" latinLnBrk="0">
        <a:lnSpc>
          <a:spcPct val="100000"/>
        </a:lnSpc>
        <a:spcBef>
          <a:spcPts val="0"/>
        </a:spcBef>
        <a:spcAft>
          <a:spcPts val="0"/>
        </a:spcAft>
        <a:buClrTx/>
        <a:buSzTx/>
        <a:buFontTx/>
        <a:buNone/>
        <a:tabLst/>
        <a:defRPr b="1" baseline="0" cap="none" i="0" spc="0" strike="noStrike" sz="1800" u="none">
          <a:solidFill>
            <a:schemeClr val="tx1"/>
          </a:solidFill>
          <a:uFillTx/>
          <a:latin typeface="+mn-lt"/>
          <a:ea typeface="+mn-ea"/>
          <a:cs typeface="+mn-cs"/>
          <a:sym typeface="Trebuchet MS"/>
        </a:defRPr>
      </a:lvl7pPr>
      <a:lvl8pPr marL="0" marR="0" indent="0" algn="r" defTabSz="457200" rtl="0" latinLnBrk="0">
        <a:lnSpc>
          <a:spcPct val="100000"/>
        </a:lnSpc>
        <a:spcBef>
          <a:spcPts val="0"/>
        </a:spcBef>
        <a:spcAft>
          <a:spcPts val="0"/>
        </a:spcAft>
        <a:buClrTx/>
        <a:buSzTx/>
        <a:buFontTx/>
        <a:buNone/>
        <a:tabLst/>
        <a:defRPr b="1" baseline="0" cap="none" i="0" spc="0" strike="noStrike" sz="1800" u="none">
          <a:solidFill>
            <a:schemeClr val="tx1"/>
          </a:solidFill>
          <a:uFillTx/>
          <a:latin typeface="+mn-lt"/>
          <a:ea typeface="+mn-ea"/>
          <a:cs typeface="+mn-cs"/>
          <a:sym typeface="Trebuchet MS"/>
        </a:defRPr>
      </a:lvl8pPr>
      <a:lvl9pPr marL="0" marR="0" indent="0" algn="r" defTabSz="457200" rtl="0" latinLnBrk="0">
        <a:lnSpc>
          <a:spcPct val="100000"/>
        </a:lnSpc>
        <a:spcBef>
          <a:spcPts val="0"/>
        </a:spcBef>
        <a:spcAft>
          <a:spcPts val="0"/>
        </a:spcAft>
        <a:buClrTx/>
        <a:buSzTx/>
        <a:buFontTx/>
        <a:buNone/>
        <a:tabLst/>
        <a:defRPr b="1" baseline="0" cap="none" i="0" spc="0" strike="noStrike" sz="1800" u="none">
          <a:solidFill>
            <a:schemeClr val="tx1"/>
          </a:solidFill>
          <a:uFillTx/>
          <a:latin typeface="+mn-lt"/>
          <a:ea typeface="+mn-ea"/>
          <a:cs typeface="+mn-cs"/>
          <a:sym typeface="Trebuchet MS"/>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6.tif"/></Relationships>

</file>

<file path=ppt/slides/_rels/slide11.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7.tif"/></Relationships>

</file>

<file path=ppt/slides/_rels/slide12.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3.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8.tif"/></Relationships>

</file>

<file path=ppt/slides/_rels/slide14.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9.tif"/></Relationships>

</file>

<file path=ppt/slides/_rels/slide15.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6.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9.tif"/><Relationship Id="rId4" Type="http://schemas.openxmlformats.org/officeDocument/2006/relationships/image" Target="../media/image10.tif"/></Relationships>

</file>

<file path=ppt/slides/_rels/slide17.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1.tif"/></Relationships>

</file>

<file path=ppt/slides/_rels/slide18.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4.png"/><Relationship Id="rId4" Type="http://schemas.openxmlformats.org/officeDocument/2006/relationships/image" Target="../media/image5.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6.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hyperlink" Target="mailto:xliu127@stevens.edu" TargetMode="External"/><Relationship Id="rId4" Type="http://schemas.openxmlformats.org/officeDocument/2006/relationships/hyperlink" Target="mailto:hliu79@stevens.edu" TargetMode="External"/></Relationships>

</file>

<file path=ppt/slides/_rels/slide20.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7.png"/></Relationships>

</file>

<file path=ppt/slides/_rels/slide21.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2.tif"/><Relationship Id="rId4" Type="http://schemas.openxmlformats.org/officeDocument/2006/relationships/image" Target="../media/image8.png"/></Relationships>

</file>

<file path=ppt/slides/_rels/slide22.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3.tif"/></Relationships>

</file>

<file path=ppt/slides/_rels/slide23.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4.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s>

</file>

<file path=ppt/slides/_rels/slide25.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2.png"/><Relationship Id="rId4" Type="http://schemas.openxmlformats.org/officeDocument/2006/relationships/image" Target="../media/image13.png"/></Relationships>

</file>

<file path=ppt/slides/_rels/slide26.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2.png"/><Relationship Id="rId4" Type="http://schemas.openxmlformats.org/officeDocument/2006/relationships/image" Target="../media/image14.png"/></Relationships>

</file>

<file path=ppt/slides/_rels/slide27.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5.png"/></Relationships>

</file>

<file path=ppt/slides/_rels/slide28.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9.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16.png"/><Relationship Id="rId4" Type="http://schemas.openxmlformats.org/officeDocument/2006/relationships/image" Target="../media/image17.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0.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0.png"/><Relationship Id="rId6" Type="http://schemas.openxmlformats.org/officeDocument/2006/relationships/image" Target="../media/image21.png"/></Relationships>

</file>

<file path=ppt/slides/_rels/slide31.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24.png"/><Relationship Id="rId6" Type="http://schemas.openxmlformats.org/officeDocument/2006/relationships/image" Target="../media/image25.png"/></Relationships>

</file>

<file path=ppt/slides/_rels/slide32.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26.png"/></Relationships>

</file>

<file path=ppt/slides/_rels/slide33.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27.png"/><Relationship Id="rId4" Type="http://schemas.openxmlformats.org/officeDocument/2006/relationships/image" Target="../media/image14.tif"/></Relationships>

</file>

<file path=ppt/slides/_rels/slide34.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15.tif"/></Relationships>

</file>

<file path=ppt/slides/_rels/slide35.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6.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7.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8.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9.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4.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0.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1.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16.tif"/></Relationships>

</file>

<file path=ppt/slides/_rels/slide42.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28.png"/></Relationships>

</file>

<file path=ppt/slides/_rels/slide43.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29.png"/></Relationships>

</file>

<file path=ppt/slides/_rels/slide44.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5.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46.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hyperlink" Target="http://nlp.stanford.edu/~manning/" TargetMode="External"/><Relationship Id="rId4" Type="http://schemas.openxmlformats.org/officeDocument/2006/relationships/hyperlink" Target="http://theory.stanford.edu/~pragh/" TargetMode="External"/><Relationship Id="rId5" Type="http://schemas.openxmlformats.org/officeDocument/2006/relationships/hyperlink" Target="http://www.cis.uni-muenchen.de/personen/professoren/schuetze/" TargetMode="External"/></Relationships>

</file>

<file path=ppt/slides/_rels/slide5.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6.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png"/><Relationship Id="rId4" Type="http://schemas.openxmlformats.org/officeDocument/2006/relationships/image" Target="../media/image1.tif"/></Relationships>

</file>

<file path=ppt/slides/_rels/slide7.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tif"/></Relationships>

</file>

<file path=ppt/slides/_rels/slide8.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3.tif"/><Relationship Id="rId4" Type="http://schemas.openxmlformats.org/officeDocument/2006/relationships/image" Target="../media/image4.tif"/><Relationship Id="rId5" Type="http://schemas.openxmlformats.org/officeDocument/2006/relationships/image" Target="../media/image5.tif"/></Relationships>

</file>

<file path=ppt/slides/_rels/slide9.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3" name="Slide Number"/>
          <p:cNvSpPr txBox="1"/>
          <p:nvPr>
            <p:ph type="sldNum" sz="quarter" idx="4294967295"/>
          </p:nvPr>
        </p:nvSpPr>
        <p:spPr>
          <a:xfrm>
            <a:off x="10857975" y="6049983"/>
            <a:ext cx="225399" cy="355227"/>
          </a:xfrm>
          <a:prstGeom prst="rect">
            <a:avLst/>
          </a:prstGeom>
          <a:extLst>
            <a:ext uri="{C572A759-6A51-4108-AA02-DFA0A04FC94B}">
              <ma14:wrappingTextBoxFlag xmlns:ma14="http://schemas.microsoft.com/office/mac/drawingml/2011/main" val="1"/>
            </a:ext>
          </a:extLst>
        </p:spPr>
        <p:txBody>
          <a:bodyPr lIns="35717" tIns="35717" rIns="35717" bIns="35717" anchor="t"/>
          <a:lstStyle>
            <a:lvl1pPr algn="ctr" defTabSz="410764">
              <a:defRPr sz="2000">
                <a:solidFill>
                  <a:srgbClr val="000000"/>
                </a:solidFill>
                <a:latin typeface="Arial"/>
                <a:ea typeface="Arial"/>
                <a:cs typeface="Arial"/>
                <a:sym typeface="Arial"/>
              </a:defRPr>
            </a:lvl1pPr>
          </a:lstStyle>
          <a:p>
            <a:pPr/>
            <a:fld id="{86CB4B4D-7CA3-9044-876B-883B54F8677D}" type="slidenum"/>
          </a:p>
        </p:txBody>
      </p:sp>
      <p:sp>
        <p:nvSpPr>
          <p:cNvPr id="54" name="Title 1"/>
          <p:cNvSpPr txBox="1"/>
          <p:nvPr/>
        </p:nvSpPr>
        <p:spPr>
          <a:xfrm>
            <a:off x="1111741" y="1030406"/>
            <a:ext cx="9545015" cy="1610120"/>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lgn="ctr">
              <a:lnSpc>
                <a:spcPts val="5600"/>
              </a:lnSpc>
              <a:spcBef>
                <a:spcPts val="1200"/>
              </a:spcBef>
              <a:defRPr b="1" sz="3200">
                <a:solidFill>
                  <a:srgbClr val="000000"/>
                </a:solidFill>
                <a:latin typeface="Arial"/>
                <a:ea typeface="Arial"/>
                <a:cs typeface="Arial"/>
                <a:sym typeface="Arial"/>
              </a:defRPr>
            </a:pPr>
            <a:r>
              <a:t>CS 589 Fall 2020</a:t>
            </a:r>
          </a:p>
          <a:p>
            <a:pPr algn="ctr">
              <a:lnSpc>
                <a:spcPts val="5600"/>
              </a:lnSpc>
              <a:spcBef>
                <a:spcPts val="1200"/>
              </a:spcBef>
              <a:defRPr b="1" sz="3200">
                <a:solidFill>
                  <a:srgbClr val="000000"/>
                </a:solidFill>
                <a:latin typeface="Arial"/>
                <a:ea typeface="Arial"/>
                <a:cs typeface="Arial"/>
                <a:sym typeface="Arial"/>
              </a:defRPr>
            </a:pPr>
            <a:r>
              <a:t>Text Mining and Information Retrieval</a:t>
            </a:r>
          </a:p>
        </p:txBody>
      </p:sp>
      <p:sp>
        <p:nvSpPr>
          <p:cNvPr id="55" name="TextBox 6"/>
          <p:cNvSpPr txBox="1"/>
          <p:nvPr/>
        </p:nvSpPr>
        <p:spPr>
          <a:xfrm>
            <a:off x="4667851" y="4023900"/>
            <a:ext cx="7648084" cy="742698"/>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b="1" sz="2200">
                <a:solidFill>
                  <a:srgbClr val="000000"/>
                </a:solidFill>
                <a:latin typeface="Arial"/>
                <a:ea typeface="Arial"/>
                <a:cs typeface="Arial"/>
                <a:sym typeface="Arial"/>
              </a:defRPr>
            </a:pPr>
            <a:r>
              <a:t>Instructor: Susan Liu</a:t>
            </a:r>
          </a:p>
          <a:p>
            <a:pPr>
              <a:defRPr b="1" sz="2200">
                <a:solidFill>
                  <a:srgbClr val="000000"/>
                </a:solidFill>
                <a:latin typeface="Arial"/>
                <a:ea typeface="Arial"/>
                <a:cs typeface="Arial"/>
                <a:sym typeface="Arial"/>
              </a:defRPr>
            </a:pPr>
            <a:r>
              <a:t>TA: Huihui Liu</a:t>
            </a:r>
          </a:p>
        </p:txBody>
      </p:sp>
      <p:sp>
        <p:nvSpPr>
          <p:cNvPr id="56" name="TextBox 6"/>
          <p:cNvSpPr txBox="1"/>
          <p:nvPr/>
        </p:nvSpPr>
        <p:spPr>
          <a:xfrm>
            <a:off x="3730083" y="5216551"/>
            <a:ext cx="6271151" cy="412498"/>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b="1" sz="2200">
                <a:solidFill>
                  <a:srgbClr val="000000"/>
                </a:solidFill>
                <a:latin typeface="Arial"/>
                <a:ea typeface="Arial"/>
                <a:cs typeface="Arial"/>
                <a:sym typeface="Arial"/>
              </a:defRPr>
            </a:lvl1pPr>
          </a:lstStyle>
          <a:p>
            <a:pPr/>
            <a:r>
              <a:t>Stevens Institute of Technology</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3" name="The Boolean retrieval system"/>
          <p:cNvSpPr txBox="1"/>
          <p:nvPr>
            <p:ph type="title" idx="4294967295"/>
          </p:nvPr>
        </p:nvSpPr>
        <p:spPr>
          <a:xfrm>
            <a:off x="386860" y="528637"/>
            <a:ext cx="10550771" cy="657450"/>
          </a:xfrm>
          <a:prstGeom prst="rect">
            <a:avLst/>
          </a:prstGeom>
        </p:spPr>
        <p:txBody>
          <a:bodyPr lIns="45719" tIns="45719" rIns="45719" bIns="45719" anchor="t"/>
          <a:lstStyle>
            <a:lvl1pPr algn="l">
              <a:defRPr b="1" sz="3000">
                <a:solidFill>
                  <a:srgbClr val="000000"/>
                </a:solidFill>
                <a:latin typeface="Arial"/>
                <a:ea typeface="Arial"/>
                <a:cs typeface="Arial"/>
                <a:sym typeface="Arial"/>
              </a:defRPr>
            </a:lvl1pPr>
          </a:lstStyle>
          <a:p>
            <a:pPr/>
            <a:r>
              <a:t>The Boolean retrieval system</a:t>
            </a:r>
          </a:p>
        </p:txBody>
      </p:sp>
      <p:sp>
        <p:nvSpPr>
          <p:cNvPr id="144" name="Slide Number"/>
          <p:cNvSpPr txBox="1"/>
          <p:nvPr>
            <p:ph type="sldNum" sz="quarter" idx="4294967295"/>
          </p:nvPr>
        </p:nvSpPr>
        <p:spPr>
          <a:xfrm>
            <a:off x="10787344" y="6049983"/>
            <a:ext cx="366664" cy="355229"/>
          </a:xfrm>
          <a:prstGeom prst="rect">
            <a:avLst/>
          </a:prstGeom>
          <a:extLst>
            <a:ext uri="{C572A759-6A51-4108-AA02-DFA0A04FC94B}">
              <ma14:wrappingTextBoxFlag xmlns:ma14="http://schemas.microsoft.com/office/mac/drawingml/2011/main" val="1"/>
            </a:ext>
          </a:extLst>
        </p:spPr>
        <p:txBody>
          <a:bodyPr lIns="35718" tIns="35718" rIns="35718" bIns="35718" anchor="t"/>
          <a:lstStyle>
            <a:lvl1pPr algn="ctr" defTabSz="410765">
              <a:defRPr sz="2000">
                <a:solidFill>
                  <a:srgbClr val="000000"/>
                </a:solidFill>
                <a:latin typeface="Arial"/>
                <a:ea typeface="Arial"/>
                <a:cs typeface="Arial"/>
                <a:sym typeface="Arial"/>
              </a:defRPr>
            </a:lvl1pPr>
          </a:lstStyle>
          <a:p>
            <a:pPr/>
            <a:fld id="{86CB4B4D-7CA3-9044-876B-883B54F8677D}" type="slidenum"/>
          </a:p>
        </p:txBody>
      </p:sp>
      <p:pic>
        <p:nvPicPr>
          <p:cNvPr id="145" name="Image" descr="Image"/>
          <p:cNvPicPr>
            <a:picLocks noChangeAspect="1"/>
          </p:cNvPicPr>
          <p:nvPr/>
        </p:nvPicPr>
        <p:blipFill>
          <a:blip r:embed="rId3">
            <a:extLst/>
          </a:blip>
          <a:stretch>
            <a:fillRect/>
          </a:stretch>
        </p:blipFill>
        <p:spPr>
          <a:xfrm>
            <a:off x="539750" y="1917700"/>
            <a:ext cx="11112500" cy="4470400"/>
          </a:xfrm>
          <a:prstGeom prst="rect">
            <a:avLst/>
          </a:prstGeom>
          <a:ln w="12700">
            <a:miter lim="400000"/>
          </a:ln>
        </p:spPr>
      </p:pic>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9" name="The Boolean retrieval system"/>
          <p:cNvSpPr txBox="1"/>
          <p:nvPr>
            <p:ph type="title" idx="4294967295"/>
          </p:nvPr>
        </p:nvSpPr>
        <p:spPr>
          <a:xfrm>
            <a:off x="386860" y="528637"/>
            <a:ext cx="10550771" cy="657450"/>
          </a:xfrm>
          <a:prstGeom prst="rect">
            <a:avLst/>
          </a:prstGeom>
        </p:spPr>
        <p:txBody>
          <a:bodyPr lIns="45719" tIns="45719" rIns="45719" bIns="45719" anchor="t"/>
          <a:lstStyle>
            <a:lvl1pPr algn="l">
              <a:defRPr b="1" sz="3000">
                <a:solidFill>
                  <a:srgbClr val="000000"/>
                </a:solidFill>
                <a:latin typeface="Arial"/>
                <a:ea typeface="Arial"/>
                <a:cs typeface="Arial"/>
                <a:sym typeface="Arial"/>
              </a:defRPr>
            </a:lvl1pPr>
          </a:lstStyle>
          <a:p>
            <a:pPr/>
            <a:r>
              <a:t>The Boolean retrieval system</a:t>
            </a:r>
          </a:p>
        </p:txBody>
      </p:sp>
      <p:sp>
        <p:nvSpPr>
          <p:cNvPr id="150" name="Slide Number"/>
          <p:cNvSpPr txBox="1"/>
          <p:nvPr>
            <p:ph type="sldNum" sz="quarter" idx="4294967295"/>
          </p:nvPr>
        </p:nvSpPr>
        <p:spPr>
          <a:xfrm>
            <a:off x="10794351" y="6049983"/>
            <a:ext cx="352650" cy="355229"/>
          </a:xfrm>
          <a:prstGeom prst="rect">
            <a:avLst/>
          </a:prstGeom>
          <a:extLst>
            <a:ext uri="{C572A759-6A51-4108-AA02-DFA0A04FC94B}">
              <ma14:wrappingTextBoxFlag xmlns:ma14="http://schemas.microsoft.com/office/mac/drawingml/2011/main" val="1"/>
            </a:ext>
          </a:extLst>
        </p:spPr>
        <p:txBody>
          <a:bodyPr lIns="35718" tIns="35718" rIns="35718" bIns="35718" anchor="t"/>
          <a:lstStyle>
            <a:lvl1pPr algn="ctr" defTabSz="410765">
              <a:defRPr sz="2000">
                <a:solidFill>
                  <a:srgbClr val="000000"/>
                </a:solidFill>
                <a:latin typeface="Arial"/>
                <a:ea typeface="Arial"/>
                <a:cs typeface="Arial"/>
                <a:sym typeface="Arial"/>
              </a:defRPr>
            </a:lvl1pPr>
          </a:lstStyle>
          <a:p>
            <a:pPr/>
            <a:fld id="{86CB4B4D-7CA3-9044-876B-883B54F8677D}" type="slidenum"/>
          </a:p>
        </p:txBody>
      </p:sp>
      <p:pic>
        <p:nvPicPr>
          <p:cNvPr id="151" name="Image" descr="Image"/>
          <p:cNvPicPr>
            <a:picLocks noChangeAspect="1"/>
          </p:cNvPicPr>
          <p:nvPr/>
        </p:nvPicPr>
        <p:blipFill>
          <a:blip r:embed="rId3">
            <a:extLst/>
          </a:blip>
          <a:stretch>
            <a:fillRect/>
          </a:stretch>
        </p:blipFill>
        <p:spPr>
          <a:xfrm>
            <a:off x="2206354" y="1371600"/>
            <a:ext cx="7128359" cy="4892527"/>
          </a:xfrm>
          <a:prstGeom prst="rect">
            <a:avLst/>
          </a:prstGeom>
          <a:ln w="12700">
            <a:miter lim="400000"/>
          </a:ln>
        </p:spPr>
      </p:pic>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5" name="The Boolean retrieval system"/>
          <p:cNvSpPr txBox="1"/>
          <p:nvPr>
            <p:ph type="title" idx="4294967295"/>
          </p:nvPr>
        </p:nvSpPr>
        <p:spPr>
          <a:xfrm>
            <a:off x="386860" y="528637"/>
            <a:ext cx="10550771" cy="657450"/>
          </a:xfrm>
          <a:prstGeom prst="rect">
            <a:avLst/>
          </a:prstGeom>
        </p:spPr>
        <p:txBody>
          <a:bodyPr lIns="45719" tIns="45719" rIns="45719" bIns="45719" anchor="t"/>
          <a:lstStyle>
            <a:lvl1pPr algn="l">
              <a:defRPr b="1" sz="3000">
                <a:solidFill>
                  <a:srgbClr val="000000"/>
                </a:solidFill>
                <a:latin typeface="Arial"/>
                <a:ea typeface="Arial"/>
                <a:cs typeface="Arial"/>
                <a:sym typeface="Arial"/>
              </a:defRPr>
            </a:lvl1pPr>
          </a:lstStyle>
          <a:p>
            <a:pPr/>
            <a:r>
              <a:t>The Boolean retrieval system</a:t>
            </a:r>
          </a:p>
        </p:txBody>
      </p:sp>
      <p:sp>
        <p:nvSpPr>
          <p:cNvPr id="156" name="Slide Number"/>
          <p:cNvSpPr txBox="1"/>
          <p:nvPr>
            <p:ph type="sldNum" sz="quarter" idx="4294967295"/>
          </p:nvPr>
        </p:nvSpPr>
        <p:spPr>
          <a:xfrm>
            <a:off x="10787344" y="6049983"/>
            <a:ext cx="366664" cy="355229"/>
          </a:xfrm>
          <a:prstGeom prst="rect">
            <a:avLst/>
          </a:prstGeom>
          <a:extLst>
            <a:ext uri="{C572A759-6A51-4108-AA02-DFA0A04FC94B}">
              <ma14:wrappingTextBoxFlag xmlns:ma14="http://schemas.microsoft.com/office/mac/drawingml/2011/main" val="1"/>
            </a:ext>
          </a:extLst>
        </p:spPr>
        <p:txBody>
          <a:bodyPr lIns="35718" tIns="35718" rIns="35718" bIns="35718" anchor="t"/>
          <a:lstStyle>
            <a:lvl1pPr algn="ctr" defTabSz="410765">
              <a:defRPr sz="2000">
                <a:solidFill>
                  <a:srgbClr val="000000"/>
                </a:solidFill>
                <a:latin typeface="Arial"/>
                <a:ea typeface="Arial"/>
                <a:cs typeface="Arial"/>
                <a:sym typeface="Arial"/>
              </a:defRPr>
            </a:lvl1pPr>
          </a:lstStyle>
          <a:p>
            <a:pPr/>
            <a:fld id="{86CB4B4D-7CA3-9044-876B-883B54F8677D}" type="slidenum"/>
          </a:p>
        </p:txBody>
      </p:sp>
      <p:sp>
        <p:nvSpPr>
          <p:cNvPr id="157" name="e.g., SELECT * FROM table_computer WHERE price &lt; $500 AND brand = “Dell”…"/>
          <p:cNvSpPr txBox="1"/>
          <p:nvPr>
            <p:ph type="body" idx="4294967295"/>
          </p:nvPr>
        </p:nvSpPr>
        <p:spPr>
          <a:xfrm>
            <a:off x="681954" y="1742860"/>
            <a:ext cx="11184039" cy="4861101"/>
          </a:xfrm>
          <a:prstGeom prst="rect">
            <a:avLst/>
          </a:prstGeom>
        </p:spPr>
        <p:txBody>
          <a:bodyPr lIns="45719" tIns="45719" rIns="45719" bIns="45719"/>
          <a:lstStyle/>
          <a:p>
            <a:pPr>
              <a:spcBef>
                <a:spcPts val="500"/>
              </a:spcBef>
              <a:defRPr sz="2400">
                <a:solidFill>
                  <a:srgbClr val="000000"/>
                </a:solidFill>
                <a:latin typeface="Arial"/>
                <a:ea typeface="Arial"/>
                <a:cs typeface="Arial"/>
                <a:sym typeface="Arial"/>
              </a:defRPr>
            </a:pPr>
            <a:r>
              <a:rPr i="1"/>
              <a:t>e.g., </a:t>
            </a:r>
            <a:r>
              <a:rPr i="1">
                <a:solidFill>
                  <a:srgbClr val="0433FF"/>
                </a:solidFill>
              </a:rPr>
              <a:t>SELECT</a:t>
            </a:r>
            <a:r>
              <a:rPr i="1"/>
              <a:t> * </a:t>
            </a:r>
            <a:r>
              <a:rPr i="1">
                <a:solidFill>
                  <a:srgbClr val="0433FF"/>
                </a:solidFill>
              </a:rPr>
              <a:t>FROM</a:t>
            </a:r>
            <a:r>
              <a:rPr i="1"/>
              <a:t> table_computer </a:t>
            </a:r>
            <a:r>
              <a:rPr i="1">
                <a:solidFill>
                  <a:srgbClr val="0433FF"/>
                </a:solidFill>
              </a:rPr>
              <a:t>WHERE</a:t>
            </a:r>
            <a:r>
              <a:rPr i="1"/>
              <a:t> price &lt; $500 </a:t>
            </a:r>
            <a:r>
              <a:rPr i="1">
                <a:solidFill>
                  <a:srgbClr val="0433FF"/>
                </a:solidFill>
              </a:rPr>
              <a:t>AND</a:t>
            </a:r>
            <a:r>
              <a:rPr i="1"/>
              <a:t> brand = “Dell”</a:t>
            </a:r>
            <a:endParaRPr i="1"/>
          </a:p>
          <a:p>
            <a:pPr>
              <a:spcBef>
                <a:spcPts val="500"/>
              </a:spcBef>
              <a:defRPr sz="2400">
                <a:solidFill>
                  <a:srgbClr val="000000"/>
                </a:solidFill>
                <a:latin typeface="Arial"/>
                <a:ea typeface="Arial"/>
                <a:cs typeface="Arial"/>
                <a:sym typeface="Arial"/>
              </a:defRPr>
            </a:pPr>
            <a:r>
              <a:t>Primary commercial retrieval system for 3 decades</a:t>
            </a:r>
          </a:p>
          <a:p>
            <a:pPr>
              <a:spcBef>
                <a:spcPts val="500"/>
              </a:spcBef>
              <a:defRPr sz="2400">
                <a:solidFill>
                  <a:srgbClr val="000000"/>
                </a:solidFill>
                <a:latin typeface="Arial"/>
                <a:ea typeface="Arial"/>
                <a:cs typeface="Arial"/>
                <a:sym typeface="Arial"/>
              </a:defRPr>
            </a:pPr>
            <a:r>
              <a:t>Many systems today still use the boolean retrieval system, i.e., faceted search</a:t>
            </a:r>
          </a:p>
          <a:p>
            <a:pPr lvl="1" marL="800100" indent="-342900">
              <a:spcBef>
                <a:spcPts val="500"/>
              </a:spcBef>
              <a:buChar char="•"/>
              <a:defRPr sz="2400">
                <a:solidFill>
                  <a:srgbClr val="000000"/>
                </a:solidFill>
                <a:latin typeface="Arial"/>
                <a:ea typeface="Arial"/>
                <a:cs typeface="Arial"/>
                <a:sym typeface="Arial"/>
              </a:defRPr>
            </a:pPr>
            <a:r>
              <a:t>Library catalog, eCommerce search, etc.</a:t>
            </a:r>
          </a:p>
          <a:p>
            <a:pPr lvl="2" marL="1257300" indent="-342900">
              <a:spcBef>
                <a:spcPts val="500"/>
              </a:spcBef>
              <a:defRPr sz="2400">
                <a:solidFill>
                  <a:srgbClr val="000000"/>
                </a:solidFill>
                <a:latin typeface="Arial"/>
                <a:ea typeface="Arial"/>
                <a:cs typeface="Arial"/>
                <a:sym typeface="Arial"/>
              </a:defRPr>
            </a:pPr>
          </a:p>
          <a:p>
            <a:pPr>
              <a:spcBef>
                <a:spcPts val="500"/>
              </a:spcBef>
              <a:defRPr sz="2400">
                <a:solidFill>
                  <a:srgbClr val="000000"/>
                </a:solidFill>
                <a:latin typeface="Arial"/>
                <a:ea typeface="Arial"/>
                <a:cs typeface="Arial"/>
                <a:sym typeface="Arial"/>
              </a:defRPr>
            </a:pPr>
            <a:r>
              <a:rPr b="1">
                <a:solidFill>
                  <a:srgbClr val="009051"/>
                </a:solidFill>
              </a:rPr>
              <a:t>Advantage</a:t>
            </a:r>
            <a:r>
              <a:t>: Returns exactly what you want</a:t>
            </a:r>
          </a:p>
          <a:p>
            <a:pPr>
              <a:spcBef>
                <a:spcPts val="500"/>
              </a:spcBef>
              <a:defRPr sz="2400">
                <a:solidFill>
                  <a:srgbClr val="000000"/>
                </a:solidFill>
                <a:latin typeface="Arial"/>
                <a:ea typeface="Arial"/>
                <a:cs typeface="Arial"/>
                <a:sym typeface="Arial"/>
              </a:defRPr>
            </a:pPr>
          </a:p>
          <a:p>
            <a:pPr>
              <a:spcBef>
                <a:spcPts val="500"/>
              </a:spcBef>
              <a:defRPr sz="2400">
                <a:solidFill>
                  <a:srgbClr val="000000"/>
                </a:solidFill>
                <a:latin typeface="Arial"/>
                <a:ea typeface="Arial"/>
                <a:cs typeface="Arial"/>
                <a:sym typeface="Arial"/>
              </a:defRPr>
            </a:pPr>
            <a:r>
              <a:rPr b="1">
                <a:solidFill>
                  <a:srgbClr val="FF2600"/>
                </a:solidFill>
              </a:rPr>
              <a:t>Disadvantage</a:t>
            </a:r>
            <a:r>
              <a:t>: </a:t>
            </a:r>
          </a:p>
          <a:p>
            <a:pPr lvl="1" marL="800100" indent="-342900">
              <a:spcBef>
                <a:spcPts val="500"/>
              </a:spcBef>
              <a:buChar char="•"/>
              <a:defRPr sz="2400">
                <a:solidFill>
                  <a:srgbClr val="000000"/>
                </a:solidFill>
                <a:latin typeface="Arial"/>
                <a:ea typeface="Arial"/>
                <a:cs typeface="Arial"/>
                <a:sym typeface="Arial"/>
              </a:defRPr>
            </a:pPr>
            <a:r>
              <a:t>can only specify queries based on the pre-defined categories</a:t>
            </a:r>
          </a:p>
          <a:p>
            <a:pPr lvl="1" marL="800100" indent="-342900">
              <a:spcBef>
                <a:spcPts val="500"/>
              </a:spcBef>
              <a:buChar char="•"/>
              <a:defRPr sz="2400">
                <a:solidFill>
                  <a:srgbClr val="000000"/>
                </a:solidFill>
                <a:latin typeface="Arial"/>
                <a:ea typeface="Arial"/>
                <a:cs typeface="Arial"/>
                <a:sym typeface="Arial"/>
              </a:defRPr>
            </a:pPr>
            <a:r>
              <a:t>two few / two many queries</a:t>
            </a: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1" name="The Boolean retrieval system"/>
          <p:cNvSpPr txBox="1"/>
          <p:nvPr>
            <p:ph type="title" idx="4294967295"/>
          </p:nvPr>
        </p:nvSpPr>
        <p:spPr>
          <a:xfrm>
            <a:off x="386860" y="528637"/>
            <a:ext cx="10550771" cy="657450"/>
          </a:xfrm>
          <a:prstGeom prst="rect">
            <a:avLst/>
          </a:prstGeom>
        </p:spPr>
        <p:txBody>
          <a:bodyPr lIns="45719" tIns="45719" rIns="45719" bIns="45719" anchor="t"/>
          <a:lstStyle>
            <a:lvl1pPr algn="l">
              <a:defRPr b="1" sz="3000">
                <a:solidFill>
                  <a:srgbClr val="000000"/>
                </a:solidFill>
                <a:latin typeface="Arial"/>
                <a:ea typeface="Arial"/>
                <a:cs typeface="Arial"/>
                <a:sym typeface="Arial"/>
              </a:defRPr>
            </a:lvl1pPr>
          </a:lstStyle>
          <a:p>
            <a:pPr/>
            <a:r>
              <a:t>The Boolean retrieval system</a:t>
            </a:r>
          </a:p>
        </p:txBody>
      </p:sp>
      <p:sp>
        <p:nvSpPr>
          <p:cNvPr id="162" name="Slide Number"/>
          <p:cNvSpPr txBox="1"/>
          <p:nvPr>
            <p:ph type="sldNum" sz="quarter" idx="4294967295"/>
          </p:nvPr>
        </p:nvSpPr>
        <p:spPr>
          <a:xfrm>
            <a:off x="10787344" y="6049983"/>
            <a:ext cx="366664" cy="355229"/>
          </a:xfrm>
          <a:prstGeom prst="rect">
            <a:avLst/>
          </a:prstGeom>
          <a:extLst>
            <a:ext uri="{C572A759-6A51-4108-AA02-DFA0A04FC94B}">
              <ma14:wrappingTextBoxFlag xmlns:ma14="http://schemas.microsoft.com/office/mac/drawingml/2011/main" val="1"/>
            </a:ext>
          </a:extLst>
        </p:spPr>
        <p:txBody>
          <a:bodyPr lIns="35718" tIns="35718" rIns="35718" bIns="35718" anchor="t"/>
          <a:lstStyle>
            <a:lvl1pPr algn="ctr" defTabSz="410765">
              <a:defRPr sz="2000">
                <a:solidFill>
                  <a:srgbClr val="000000"/>
                </a:solidFill>
                <a:latin typeface="Arial"/>
                <a:ea typeface="Arial"/>
                <a:cs typeface="Arial"/>
                <a:sym typeface="Arial"/>
              </a:defRPr>
            </a:lvl1pPr>
          </a:lstStyle>
          <a:p>
            <a:pPr/>
            <a:fld id="{86CB4B4D-7CA3-9044-876B-883B54F8677D}" type="slidenum"/>
          </a:p>
        </p:txBody>
      </p:sp>
      <p:pic>
        <p:nvPicPr>
          <p:cNvPr id="163" name="Image" descr="Image"/>
          <p:cNvPicPr>
            <a:picLocks noChangeAspect="1"/>
          </p:cNvPicPr>
          <p:nvPr/>
        </p:nvPicPr>
        <p:blipFill>
          <a:blip r:embed="rId3">
            <a:extLst/>
          </a:blip>
          <a:stretch>
            <a:fillRect/>
          </a:stretch>
        </p:blipFill>
        <p:spPr>
          <a:xfrm>
            <a:off x="1566164" y="1587500"/>
            <a:ext cx="9059672" cy="4076852"/>
          </a:xfrm>
          <a:prstGeom prst="rect">
            <a:avLst/>
          </a:prstGeom>
          <a:ln w="12700">
            <a:miter lim="400000"/>
          </a:ln>
        </p:spPr>
      </p:pic>
      <p:sp>
        <p:nvSpPr>
          <p:cNvPr id="164" name="The user may specify a condition that does not exist"/>
          <p:cNvSpPr txBox="1"/>
          <p:nvPr/>
        </p:nvSpPr>
        <p:spPr>
          <a:xfrm>
            <a:off x="1445383" y="6192765"/>
            <a:ext cx="6476786" cy="350660"/>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b="1">
                <a:solidFill>
                  <a:srgbClr val="FF2600"/>
                </a:solidFill>
                <a:latin typeface="Arial"/>
                <a:ea typeface="Arial"/>
                <a:cs typeface="Arial"/>
                <a:sym typeface="Arial"/>
              </a:defRPr>
            </a:lvl1pPr>
          </a:lstStyle>
          <a:p>
            <a:pPr/>
            <a:r>
              <a:t>The user may specify a condition that does not exist </a:t>
            </a:r>
          </a:p>
        </p:txBody>
      </p:sp>
      <p:sp>
        <p:nvSpPr>
          <p:cNvPr id="165" name="Line"/>
          <p:cNvSpPr/>
          <p:nvPr/>
        </p:nvSpPr>
        <p:spPr>
          <a:xfrm flipV="1">
            <a:off x="2811757" y="3014224"/>
            <a:ext cx="1195500" cy="3112025"/>
          </a:xfrm>
          <a:prstGeom prst="line">
            <a:avLst/>
          </a:prstGeom>
          <a:ln w="38100">
            <a:solidFill>
              <a:srgbClr val="FF2600"/>
            </a:solidFill>
            <a:tailEnd type="triangle"/>
          </a:ln>
        </p:spPr>
        <p:txBody>
          <a:bodyPr lIns="45718" tIns="45718" rIns="45718" bIns="45718"/>
          <a:lstStyle/>
          <a:p>
            <a:pP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64"/>
                                        </p:tgtEl>
                                        <p:attrNameLst>
                                          <p:attrName>style.visibility</p:attrName>
                                        </p:attrNameLst>
                                      </p:cBhvr>
                                      <p:to>
                                        <p:strVal val="visible"/>
                                      </p:to>
                                    </p:set>
                                  </p:childTnLst>
                                </p:cTn>
                              </p:par>
                            </p:childTnLst>
                          </p:cTn>
                        </p:par>
                        <p:par>
                          <p:cTn id="7" fill="hold">
                            <p:stCondLst>
                              <p:cond delay="0"/>
                            </p:stCondLst>
                            <p:childTnLst>
                              <p:par>
                                <p:cTn id="8" presetClass="entr" nodeType="afterEffect" presetSubtype="0" presetID="1" grpId="2" fill="hold">
                                  <p:stCondLst>
                                    <p:cond delay="0"/>
                                  </p:stCondLst>
                                  <p:iterate type="el" backwards="0">
                                    <p:tmAbs val="0"/>
                                  </p:iterate>
                                  <p:childTnLst>
                                    <p:set>
                                      <p:cBhvr>
                                        <p:cTn id="9" fill="hold"/>
                                        <p:tgtEl>
                                          <p:spTgt spid="16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64" grpId="1"/>
      <p:bldP build="whole" bldLvl="1" animBg="1" rev="0" advAuto="0" spid="165" grpId="2"/>
    </p:bldLst>
  </p:timing>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9" name="The Cranfield experiment (1958)"/>
          <p:cNvSpPr txBox="1"/>
          <p:nvPr>
            <p:ph type="title" idx="4294967295"/>
          </p:nvPr>
        </p:nvSpPr>
        <p:spPr>
          <a:xfrm>
            <a:off x="386860" y="528637"/>
            <a:ext cx="10550771" cy="657450"/>
          </a:xfrm>
          <a:prstGeom prst="rect">
            <a:avLst/>
          </a:prstGeom>
        </p:spPr>
        <p:txBody>
          <a:bodyPr lIns="45719" tIns="45719" rIns="45719" bIns="45719" anchor="t"/>
          <a:lstStyle>
            <a:lvl1pPr algn="l">
              <a:defRPr b="1" sz="3000">
                <a:solidFill>
                  <a:srgbClr val="000000"/>
                </a:solidFill>
                <a:latin typeface="Arial"/>
                <a:ea typeface="Arial"/>
                <a:cs typeface="Arial"/>
                <a:sym typeface="Arial"/>
              </a:defRPr>
            </a:lvl1pPr>
          </a:lstStyle>
          <a:p>
            <a:pPr/>
            <a:r>
              <a:t>The Cranfield experiment (1958)</a:t>
            </a:r>
          </a:p>
        </p:txBody>
      </p:sp>
      <p:sp>
        <p:nvSpPr>
          <p:cNvPr id="170" name="Slide Number"/>
          <p:cNvSpPr txBox="1"/>
          <p:nvPr>
            <p:ph type="sldNum" sz="quarter" idx="4294967295"/>
          </p:nvPr>
        </p:nvSpPr>
        <p:spPr>
          <a:xfrm>
            <a:off x="10787344" y="6049983"/>
            <a:ext cx="366664" cy="355229"/>
          </a:xfrm>
          <a:prstGeom prst="rect">
            <a:avLst/>
          </a:prstGeom>
          <a:extLst>
            <a:ext uri="{C572A759-6A51-4108-AA02-DFA0A04FC94B}">
              <ma14:wrappingTextBoxFlag xmlns:ma14="http://schemas.microsoft.com/office/mac/drawingml/2011/main" val="1"/>
            </a:ext>
          </a:extLst>
        </p:spPr>
        <p:txBody>
          <a:bodyPr lIns="35718" tIns="35718" rIns="35718" bIns="35718" anchor="t"/>
          <a:lstStyle>
            <a:lvl1pPr algn="ctr" defTabSz="410765">
              <a:defRPr sz="2000">
                <a:solidFill>
                  <a:srgbClr val="000000"/>
                </a:solidFill>
                <a:latin typeface="Arial"/>
                <a:ea typeface="Arial"/>
                <a:cs typeface="Arial"/>
                <a:sym typeface="Arial"/>
              </a:defRPr>
            </a:lvl1pPr>
          </a:lstStyle>
          <a:p>
            <a:pPr/>
            <a:fld id="{86CB4B4D-7CA3-9044-876B-883B54F8677D}" type="slidenum"/>
          </a:p>
        </p:txBody>
      </p:sp>
      <p:sp>
        <p:nvSpPr>
          <p:cNvPr id="171" name="Imagine you need to help users search for literatures in a digital library, how would you design such a system?"/>
          <p:cNvSpPr txBox="1"/>
          <p:nvPr>
            <p:ph type="body" idx="4294967295"/>
          </p:nvPr>
        </p:nvSpPr>
        <p:spPr>
          <a:xfrm>
            <a:off x="681954" y="1742860"/>
            <a:ext cx="11179524" cy="4218064"/>
          </a:xfrm>
          <a:prstGeom prst="rect">
            <a:avLst/>
          </a:prstGeom>
        </p:spPr>
        <p:txBody>
          <a:bodyPr lIns="45719" tIns="45719" rIns="45719" bIns="45719"/>
          <a:lstStyle>
            <a:lvl1pPr>
              <a:spcBef>
                <a:spcPts val="500"/>
              </a:spcBef>
              <a:defRPr sz="2400">
                <a:solidFill>
                  <a:srgbClr val="000000"/>
                </a:solidFill>
                <a:latin typeface="Arial"/>
                <a:ea typeface="Arial"/>
                <a:cs typeface="Arial"/>
                <a:sym typeface="Arial"/>
              </a:defRPr>
            </a:lvl1pPr>
          </a:lstStyle>
          <a:p>
            <a:pPr/>
            <a:r>
              <a:t>Imagine you need to help users search for literatures in a digital library, how would you design such a system?</a:t>
            </a:r>
          </a:p>
        </p:txBody>
      </p:sp>
      <p:sp>
        <p:nvSpPr>
          <p:cNvPr id="172" name="Line"/>
          <p:cNvSpPr/>
          <p:nvPr/>
        </p:nvSpPr>
        <p:spPr>
          <a:xfrm flipH="1">
            <a:off x="1739711" y="3851311"/>
            <a:ext cx="1459446" cy="953812"/>
          </a:xfrm>
          <a:prstGeom prst="line">
            <a:avLst/>
          </a:prstGeom>
          <a:ln w="25400">
            <a:solidFill>
              <a:srgbClr val="000000"/>
            </a:solidFill>
            <a:tailEnd type="triangle"/>
          </a:ln>
        </p:spPr>
        <p:txBody>
          <a:bodyPr lIns="45718" tIns="45718" rIns="45718" bIns="45718"/>
          <a:lstStyle/>
          <a:p>
            <a:pPr/>
          </a:p>
        </p:txBody>
      </p:sp>
      <p:sp>
        <p:nvSpPr>
          <p:cNvPr id="173" name="computer science"/>
          <p:cNvSpPr txBox="1"/>
          <p:nvPr/>
        </p:nvSpPr>
        <p:spPr>
          <a:xfrm>
            <a:off x="2417964" y="3256298"/>
            <a:ext cx="2293773" cy="412498"/>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lnSpc>
                <a:spcPts val="4000"/>
              </a:lnSpc>
              <a:defRPr sz="2200">
                <a:solidFill>
                  <a:srgbClr val="000000"/>
                </a:solidFill>
                <a:latin typeface="Arial"/>
                <a:ea typeface="Arial"/>
                <a:cs typeface="Arial"/>
                <a:sym typeface="Arial"/>
              </a:defRPr>
            </a:lvl1pPr>
          </a:lstStyle>
          <a:p>
            <a:pPr/>
            <a:r>
              <a:t>computer science</a:t>
            </a:r>
          </a:p>
        </p:txBody>
      </p:sp>
      <p:sp>
        <p:nvSpPr>
          <p:cNvPr id="174" name="artificial intelligence"/>
          <p:cNvSpPr txBox="1"/>
          <p:nvPr/>
        </p:nvSpPr>
        <p:spPr>
          <a:xfrm>
            <a:off x="424064" y="5110498"/>
            <a:ext cx="2526788" cy="412498"/>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lnSpc>
                <a:spcPts val="4000"/>
              </a:lnSpc>
              <a:defRPr sz="2200">
                <a:solidFill>
                  <a:srgbClr val="000000"/>
                </a:solidFill>
                <a:latin typeface="Arial"/>
                <a:ea typeface="Arial"/>
                <a:cs typeface="Arial"/>
                <a:sym typeface="Arial"/>
              </a:defRPr>
            </a:lvl1pPr>
          </a:lstStyle>
          <a:p>
            <a:pPr/>
            <a:r>
              <a:t>artificial intelligence</a:t>
            </a:r>
          </a:p>
        </p:txBody>
      </p:sp>
      <p:sp>
        <p:nvSpPr>
          <p:cNvPr id="175" name="Line"/>
          <p:cNvSpPr/>
          <p:nvPr/>
        </p:nvSpPr>
        <p:spPr>
          <a:xfrm>
            <a:off x="3935757" y="3854168"/>
            <a:ext cx="1359458" cy="947597"/>
          </a:xfrm>
          <a:prstGeom prst="line">
            <a:avLst/>
          </a:prstGeom>
          <a:ln w="25400">
            <a:solidFill>
              <a:srgbClr val="000000"/>
            </a:solidFill>
            <a:tailEnd type="triangle"/>
          </a:ln>
        </p:spPr>
        <p:txBody>
          <a:bodyPr lIns="45718" tIns="45718" rIns="45718" bIns="45718"/>
          <a:lstStyle/>
          <a:p>
            <a:pPr/>
          </a:p>
        </p:txBody>
      </p:sp>
      <p:sp>
        <p:nvSpPr>
          <p:cNvPr id="176" name="bioinformatics"/>
          <p:cNvSpPr txBox="1"/>
          <p:nvPr/>
        </p:nvSpPr>
        <p:spPr>
          <a:xfrm>
            <a:off x="4500764" y="5110498"/>
            <a:ext cx="1827742" cy="412498"/>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lnSpc>
                <a:spcPts val="4000"/>
              </a:lnSpc>
              <a:defRPr sz="2200">
                <a:solidFill>
                  <a:srgbClr val="000000"/>
                </a:solidFill>
                <a:latin typeface="Arial"/>
                <a:ea typeface="Arial"/>
                <a:cs typeface="Arial"/>
                <a:sym typeface="Arial"/>
              </a:defRPr>
            </a:lvl1pPr>
          </a:lstStyle>
          <a:p>
            <a:pPr/>
            <a:r>
              <a:t>bioinformatics</a:t>
            </a:r>
          </a:p>
        </p:txBody>
      </p:sp>
      <p:sp>
        <p:nvSpPr>
          <p:cNvPr id="177" name="query = “subject = AI &amp; subject = bioinformatics”"/>
          <p:cNvSpPr txBox="1"/>
          <p:nvPr/>
        </p:nvSpPr>
        <p:spPr>
          <a:xfrm>
            <a:off x="7476476" y="3221701"/>
            <a:ext cx="4279015" cy="667330"/>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spcBef>
                <a:spcPts val="500"/>
              </a:spcBef>
              <a:defRPr i="1" sz="2000">
                <a:solidFill>
                  <a:srgbClr val="000000"/>
                </a:solidFill>
                <a:latin typeface="Arial"/>
                <a:ea typeface="Arial"/>
                <a:cs typeface="Arial"/>
                <a:sym typeface="Arial"/>
              </a:defRPr>
            </a:pPr>
            <a:r>
              <a:rPr b="1"/>
              <a:t>query = </a:t>
            </a:r>
            <a:r>
              <a:t>“subject = AI &amp; subject = bioinformatics”</a:t>
            </a:r>
          </a:p>
        </p:txBody>
      </p:sp>
      <p:sp>
        <p:nvSpPr>
          <p:cNvPr id="178" name="system 1: the Boolean retrieval system"/>
          <p:cNvSpPr txBox="1"/>
          <p:nvPr/>
        </p:nvSpPr>
        <p:spPr>
          <a:xfrm>
            <a:off x="2100464" y="5828370"/>
            <a:ext cx="5275358" cy="41249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lnSpc>
                <a:spcPts val="4000"/>
              </a:lnSpc>
              <a:defRPr b="1" sz="2200">
                <a:solidFill>
                  <a:srgbClr val="FF2600"/>
                </a:solidFill>
                <a:latin typeface="Arial"/>
                <a:ea typeface="Arial"/>
                <a:cs typeface="Arial"/>
                <a:sym typeface="Arial"/>
              </a:defRPr>
            </a:lvl1pPr>
          </a:lstStyle>
          <a:p>
            <a:pPr/>
            <a:r>
              <a:t>system 1: the Boolean retrieval system</a:t>
            </a:r>
          </a:p>
        </p:txBody>
      </p:sp>
      <p:pic>
        <p:nvPicPr>
          <p:cNvPr id="179" name="Image" descr="Image"/>
          <p:cNvPicPr>
            <a:picLocks noChangeAspect="1"/>
          </p:cNvPicPr>
          <p:nvPr/>
        </p:nvPicPr>
        <p:blipFill>
          <a:blip r:embed="rId3">
            <a:extLst/>
          </a:blip>
          <a:stretch>
            <a:fillRect/>
          </a:stretch>
        </p:blipFill>
        <p:spPr>
          <a:xfrm>
            <a:off x="7878418" y="4184650"/>
            <a:ext cx="555904" cy="555904"/>
          </a:xfrm>
          <a:prstGeom prst="rect">
            <a:avLst/>
          </a:prstGeom>
          <a:ln w="12700">
            <a:miter lim="400000"/>
          </a:ln>
        </p:spPr>
      </p:pic>
      <p:pic>
        <p:nvPicPr>
          <p:cNvPr id="180" name="Image" descr="Image"/>
          <p:cNvPicPr>
            <a:picLocks noChangeAspect="1"/>
          </p:cNvPicPr>
          <p:nvPr/>
        </p:nvPicPr>
        <p:blipFill>
          <a:blip r:embed="rId3">
            <a:extLst/>
          </a:blip>
          <a:stretch>
            <a:fillRect/>
          </a:stretch>
        </p:blipFill>
        <p:spPr>
          <a:xfrm>
            <a:off x="8665818" y="4184650"/>
            <a:ext cx="555904" cy="555904"/>
          </a:xfrm>
          <a:prstGeom prst="rect">
            <a:avLst/>
          </a:prstGeom>
          <a:ln w="12700">
            <a:miter lim="400000"/>
          </a:ln>
        </p:spPr>
      </p:pic>
      <p:pic>
        <p:nvPicPr>
          <p:cNvPr id="181" name="Image" descr="Image"/>
          <p:cNvPicPr>
            <a:picLocks noChangeAspect="1"/>
          </p:cNvPicPr>
          <p:nvPr/>
        </p:nvPicPr>
        <p:blipFill>
          <a:blip r:embed="rId3">
            <a:extLst/>
          </a:blip>
          <a:stretch>
            <a:fillRect/>
          </a:stretch>
        </p:blipFill>
        <p:spPr>
          <a:xfrm>
            <a:off x="9580218" y="4184650"/>
            <a:ext cx="555904" cy="555904"/>
          </a:xfrm>
          <a:prstGeom prst="rect">
            <a:avLst/>
          </a:prstGeom>
          <a:ln w="12700">
            <a:miter lim="400000"/>
          </a:ln>
        </p:spPr>
      </p:pic>
      <p:pic>
        <p:nvPicPr>
          <p:cNvPr id="182" name="Image" descr="Image"/>
          <p:cNvPicPr>
            <a:picLocks noChangeAspect="1"/>
          </p:cNvPicPr>
          <p:nvPr/>
        </p:nvPicPr>
        <p:blipFill>
          <a:blip r:embed="rId3">
            <a:extLst/>
          </a:blip>
          <a:stretch>
            <a:fillRect/>
          </a:stretch>
        </p:blipFill>
        <p:spPr>
          <a:xfrm>
            <a:off x="10494618" y="4184650"/>
            <a:ext cx="555904" cy="555904"/>
          </a:xfrm>
          <a:prstGeom prst="rect">
            <a:avLst/>
          </a:prstGeom>
          <a:ln w="12700">
            <a:miter lim="400000"/>
          </a:ln>
        </p:spPr>
      </p:pic>
      <p:pic>
        <p:nvPicPr>
          <p:cNvPr id="183" name="Image" descr="Image"/>
          <p:cNvPicPr>
            <a:picLocks noChangeAspect="1"/>
          </p:cNvPicPr>
          <p:nvPr/>
        </p:nvPicPr>
        <p:blipFill>
          <a:blip r:embed="rId3">
            <a:extLst/>
          </a:blip>
          <a:stretch>
            <a:fillRect/>
          </a:stretch>
        </p:blipFill>
        <p:spPr>
          <a:xfrm>
            <a:off x="7878418" y="5178495"/>
            <a:ext cx="555904" cy="555904"/>
          </a:xfrm>
          <a:prstGeom prst="rect">
            <a:avLst/>
          </a:prstGeom>
          <a:ln w="12700">
            <a:miter lim="400000"/>
          </a:ln>
        </p:spPr>
      </p:pic>
      <p:pic>
        <p:nvPicPr>
          <p:cNvPr id="184" name="Image" descr="Image"/>
          <p:cNvPicPr>
            <a:picLocks noChangeAspect="1"/>
          </p:cNvPicPr>
          <p:nvPr/>
        </p:nvPicPr>
        <p:blipFill>
          <a:blip r:embed="rId3">
            <a:extLst/>
          </a:blip>
          <a:stretch>
            <a:fillRect/>
          </a:stretch>
        </p:blipFill>
        <p:spPr>
          <a:xfrm>
            <a:off x="8665818" y="5178495"/>
            <a:ext cx="555904" cy="555904"/>
          </a:xfrm>
          <a:prstGeom prst="rect">
            <a:avLst/>
          </a:prstGeom>
          <a:ln w="12700">
            <a:miter lim="400000"/>
          </a:ln>
        </p:spPr>
      </p:pic>
      <p:pic>
        <p:nvPicPr>
          <p:cNvPr id="185" name="Image" descr="Image"/>
          <p:cNvPicPr>
            <a:picLocks noChangeAspect="1"/>
          </p:cNvPicPr>
          <p:nvPr/>
        </p:nvPicPr>
        <p:blipFill>
          <a:blip r:embed="rId3">
            <a:extLst/>
          </a:blip>
          <a:stretch>
            <a:fillRect/>
          </a:stretch>
        </p:blipFill>
        <p:spPr>
          <a:xfrm>
            <a:off x="9580218" y="5178495"/>
            <a:ext cx="555904" cy="555904"/>
          </a:xfrm>
          <a:prstGeom prst="rect">
            <a:avLst/>
          </a:prstGeom>
          <a:ln w="12700">
            <a:miter lim="400000"/>
          </a:ln>
        </p:spPr>
      </p:pic>
      <p:pic>
        <p:nvPicPr>
          <p:cNvPr id="186" name="Image" descr="Image"/>
          <p:cNvPicPr>
            <a:picLocks noChangeAspect="1"/>
          </p:cNvPicPr>
          <p:nvPr/>
        </p:nvPicPr>
        <p:blipFill>
          <a:blip r:embed="rId3">
            <a:extLst/>
          </a:blip>
          <a:stretch>
            <a:fillRect/>
          </a:stretch>
        </p:blipFill>
        <p:spPr>
          <a:xfrm>
            <a:off x="10494618" y="5178495"/>
            <a:ext cx="555904" cy="555904"/>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0" presetID="1" grpId="1" fill="hold">
                                  <p:stCondLst>
                                    <p:cond delay="0"/>
                                  </p:stCondLst>
                                  <p:iterate type="el" backwards="0">
                                    <p:tmAbs val="0"/>
                                  </p:iterate>
                                  <p:childTnLst>
                                    <p:set>
                                      <p:cBhvr>
                                        <p:cTn id="6" fill="hold"/>
                                        <p:tgtEl>
                                          <p:spTgt spid="172"/>
                                        </p:tgtEl>
                                        <p:attrNameLst>
                                          <p:attrName>style.visibility</p:attrName>
                                        </p:attrNameLst>
                                      </p:cBhvr>
                                      <p:to>
                                        <p:strVal val="visible"/>
                                      </p:to>
                                    </p:set>
                                  </p:childTnLst>
                                </p:cTn>
                              </p:par>
                            </p:childTnLst>
                          </p:cTn>
                        </p:par>
                        <p:par>
                          <p:cTn id="7" fill="hold">
                            <p:stCondLst>
                              <p:cond delay="0"/>
                            </p:stCondLst>
                            <p:childTnLst>
                              <p:par>
                                <p:cTn id="8" presetClass="entr" nodeType="afterEffect" presetSubtype="0" presetID="1" grpId="2" fill="hold">
                                  <p:stCondLst>
                                    <p:cond delay="0"/>
                                  </p:stCondLst>
                                  <p:iterate type="el" backwards="0">
                                    <p:tmAbs val="0"/>
                                  </p:iterate>
                                  <p:childTnLst>
                                    <p:set>
                                      <p:cBhvr>
                                        <p:cTn id="9" fill="hold"/>
                                        <p:tgtEl>
                                          <p:spTgt spid="17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75" grpId="2"/>
      <p:bldP build="whole" bldLvl="1" animBg="1" rev="0" advAuto="0" spid="172" grpId="1"/>
    </p:bldLst>
  </p:timing>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0" name="The Cranfield experiment (1958)"/>
          <p:cNvSpPr txBox="1"/>
          <p:nvPr>
            <p:ph type="title" idx="4294967295"/>
          </p:nvPr>
        </p:nvSpPr>
        <p:spPr>
          <a:xfrm>
            <a:off x="386860" y="528637"/>
            <a:ext cx="10550771" cy="657450"/>
          </a:xfrm>
          <a:prstGeom prst="rect">
            <a:avLst/>
          </a:prstGeom>
        </p:spPr>
        <p:txBody>
          <a:bodyPr lIns="45719" tIns="45719" rIns="45719" bIns="45719" anchor="t"/>
          <a:lstStyle>
            <a:lvl1pPr algn="l">
              <a:defRPr b="1" sz="3000">
                <a:solidFill>
                  <a:srgbClr val="000000"/>
                </a:solidFill>
                <a:latin typeface="Arial"/>
                <a:ea typeface="Arial"/>
                <a:cs typeface="Arial"/>
                <a:sym typeface="Arial"/>
              </a:defRPr>
            </a:lvl1pPr>
          </a:lstStyle>
          <a:p>
            <a:pPr/>
            <a:r>
              <a:t>The Cranfield experiment (1958)</a:t>
            </a:r>
          </a:p>
        </p:txBody>
      </p:sp>
      <p:sp>
        <p:nvSpPr>
          <p:cNvPr id="191" name="Slide Number"/>
          <p:cNvSpPr txBox="1"/>
          <p:nvPr>
            <p:ph type="sldNum" sz="quarter" idx="4294967295"/>
          </p:nvPr>
        </p:nvSpPr>
        <p:spPr>
          <a:xfrm>
            <a:off x="10787344" y="6049983"/>
            <a:ext cx="366664" cy="355229"/>
          </a:xfrm>
          <a:prstGeom prst="rect">
            <a:avLst/>
          </a:prstGeom>
          <a:extLst>
            <a:ext uri="{C572A759-6A51-4108-AA02-DFA0A04FC94B}">
              <ma14:wrappingTextBoxFlag xmlns:ma14="http://schemas.microsoft.com/office/mac/drawingml/2011/main" val="1"/>
            </a:ext>
          </a:extLst>
        </p:spPr>
        <p:txBody>
          <a:bodyPr lIns="35718" tIns="35718" rIns="35718" bIns="35718" anchor="t"/>
          <a:lstStyle>
            <a:lvl1pPr algn="ctr" defTabSz="410765">
              <a:defRPr sz="2000">
                <a:solidFill>
                  <a:srgbClr val="000000"/>
                </a:solidFill>
                <a:latin typeface="Arial"/>
                <a:ea typeface="Arial"/>
                <a:cs typeface="Arial"/>
                <a:sym typeface="Arial"/>
              </a:defRPr>
            </a:lvl1pPr>
          </a:lstStyle>
          <a:p>
            <a:pPr/>
            <a:fld id="{86CB4B4D-7CA3-9044-876B-883B54F8677D}" type="slidenum"/>
          </a:p>
        </p:txBody>
      </p:sp>
      <p:sp>
        <p:nvSpPr>
          <p:cNvPr id="192" name="Imagine you need to help users search for literatures in a digital library, how would you design such a system?"/>
          <p:cNvSpPr txBox="1"/>
          <p:nvPr>
            <p:ph type="body" idx="4294967295"/>
          </p:nvPr>
        </p:nvSpPr>
        <p:spPr>
          <a:xfrm>
            <a:off x="681954" y="1742860"/>
            <a:ext cx="11179524" cy="4218064"/>
          </a:xfrm>
          <a:prstGeom prst="rect">
            <a:avLst/>
          </a:prstGeom>
        </p:spPr>
        <p:txBody>
          <a:bodyPr lIns="45719" tIns="45719" rIns="45719" bIns="45719"/>
          <a:lstStyle>
            <a:lvl1pPr>
              <a:spcBef>
                <a:spcPts val="500"/>
              </a:spcBef>
              <a:defRPr sz="2400">
                <a:solidFill>
                  <a:srgbClr val="000000"/>
                </a:solidFill>
                <a:latin typeface="Arial"/>
                <a:ea typeface="Arial"/>
                <a:cs typeface="Arial"/>
                <a:sym typeface="Arial"/>
              </a:defRPr>
            </a:lvl1pPr>
          </a:lstStyle>
          <a:p>
            <a:pPr/>
            <a:r>
              <a:t>Imagine you need to help users search for literatures in a digital library, how would you design such a system?</a:t>
            </a:r>
          </a:p>
        </p:txBody>
      </p:sp>
      <p:sp>
        <p:nvSpPr>
          <p:cNvPr id="193" name="system 2: indexing documents by lists of words"/>
          <p:cNvSpPr txBox="1"/>
          <p:nvPr/>
        </p:nvSpPr>
        <p:spPr>
          <a:xfrm>
            <a:off x="2900564" y="5828370"/>
            <a:ext cx="6469629" cy="41249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lnSpc>
                <a:spcPts val="4000"/>
              </a:lnSpc>
              <a:defRPr b="1" sz="2200">
                <a:solidFill>
                  <a:srgbClr val="FF2600"/>
                </a:solidFill>
                <a:latin typeface="Arial"/>
                <a:ea typeface="Arial"/>
                <a:cs typeface="Arial"/>
                <a:sym typeface="Arial"/>
              </a:defRPr>
            </a:lvl1pPr>
          </a:lstStyle>
          <a:p>
            <a:pPr/>
            <a:r>
              <a:t>system 2: indexing documents by lists of words</a:t>
            </a:r>
          </a:p>
        </p:txBody>
      </p:sp>
      <p:sp>
        <p:nvSpPr>
          <p:cNvPr id="194" name="query = “ the artificial intelligence”"/>
          <p:cNvSpPr txBox="1"/>
          <p:nvPr/>
        </p:nvSpPr>
        <p:spPr>
          <a:xfrm>
            <a:off x="3522738" y="5107208"/>
            <a:ext cx="4279015" cy="37522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spcBef>
                <a:spcPts val="500"/>
              </a:spcBef>
              <a:defRPr i="1" sz="2000">
                <a:solidFill>
                  <a:srgbClr val="000000"/>
                </a:solidFill>
                <a:latin typeface="Arial"/>
                <a:ea typeface="Arial"/>
                <a:cs typeface="Arial"/>
                <a:sym typeface="Arial"/>
              </a:defRPr>
            </a:pPr>
            <a:r>
              <a:rPr b="1"/>
              <a:t>query = </a:t>
            </a:r>
            <a:r>
              <a:t>“ the artificial intelligence”</a:t>
            </a:r>
          </a:p>
        </p:txBody>
      </p:sp>
      <p:sp>
        <p:nvSpPr>
          <p:cNvPr id="195" name="artificial"/>
          <p:cNvSpPr txBox="1"/>
          <p:nvPr/>
        </p:nvSpPr>
        <p:spPr>
          <a:xfrm>
            <a:off x="8757092" y="3475701"/>
            <a:ext cx="805864" cy="301107"/>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spcBef>
                <a:spcPts val="500"/>
              </a:spcBef>
              <a:defRPr sz="1500">
                <a:solidFill>
                  <a:srgbClr val="000000"/>
                </a:solidFill>
                <a:latin typeface="Arial"/>
                <a:ea typeface="Arial"/>
                <a:cs typeface="Arial"/>
                <a:sym typeface="Arial"/>
              </a:defRPr>
            </a:lvl1pPr>
          </a:lstStyle>
          <a:p>
            <a:pPr/>
            <a:r>
              <a:t>artificial</a:t>
            </a:r>
          </a:p>
        </p:txBody>
      </p:sp>
      <p:sp>
        <p:nvSpPr>
          <p:cNvPr id="196" name="bags of words representation"/>
          <p:cNvSpPr txBox="1"/>
          <p:nvPr/>
        </p:nvSpPr>
        <p:spPr>
          <a:xfrm>
            <a:off x="7837303" y="4980859"/>
            <a:ext cx="3838590" cy="387514"/>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sz="2100">
                <a:solidFill>
                  <a:srgbClr val="FF2600"/>
                </a:solidFill>
                <a:latin typeface="Arial"/>
                <a:ea typeface="Arial"/>
                <a:cs typeface="Arial"/>
                <a:sym typeface="Arial"/>
              </a:defRPr>
            </a:lvl1pPr>
          </a:lstStyle>
          <a:p>
            <a:pPr/>
            <a:r>
              <a:t>bags of words representation</a:t>
            </a:r>
          </a:p>
        </p:txBody>
      </p:sp>
      <p:sp>
        <p:nvSpPr>
          <p:cNvPr id="197" name="Document-term matrix"/>
          <p:cNvSpPr txBox="1"/>
          <p:nvPr/>
        </p:nvSpPr>
        <p:spPr>
          <a:xfrm>
            <a:off x="4364020" y="2658987"/>
            <a:ext cx="2867579" cy="41249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lnSpc>
                <a:spcPts val="4000"/>
              </a:lnSpc>
              <a:defRPr sz="2200">
                <a:solidFill>
                  <a:srgbClr val="000000"/>
                </a:solidFill>
                <a:latin typeface="Arial"/>
                <a:ea typeface="Arial"/>
                <a:cs typeface="Arial"/>
                <a:sym typeface="Arial"/>
              </a:defRPr>
            </a:lvl1pPr>
          </a:lstStyle>
          <a:p>
            <a:pPr/>
            <a:r>
              <a:t>Document-term matrix</a:t>
            </a:r>
          </a:p>
        </p:txBody>
      </p:sp>
      <p:graphicFrame>
        <p:nvGraphicFramePr>
          <p:cNvPr id="198" name="Table"/>
          <p:cNvGraphicFramePr/>
          <p:nvPr/>
        </p:nvGraphicFramePr>
        <p:xfrm>
          <a:off x="922856" y="3303563"/>
          <a:ext cx="10710421" cy="1464061"/>
        </p:xfrm>
        <a:graphic xmlns:a="http://schemas.openxmlformats.org/drawingml/2006/main">
          <a:graphicData uri="http://schemas.openxmlformats.org/drawingml/2006/table">
            <a:tbl>
              <a:tblPr firstCol="0" firstRow="0" lastCol="0" lastRow="0" bandCol="0" bandRow="1" rtl="0">
                <a:tableStyleId>{4C3C2611-4C71-4FC5-86AE-919BDF0F9419}</a:tableStyleId>
              </a:tblPr>
              <a:tblGrid>
                <a:gridCol w="1375833"/>
                <a:gridCol w="1375833"/>
                <a:gridCol w="1514439"/>
                <a:gridCol w="1311006"/>
                <a:gridCol w="1389446"/>
                <a:gridCol w="1243720"/>
                <a:gridCol w="1243720"/>
                <a:gridCol w="1243720"/>
              </a:tblGrid>
              <a:tr h="559306">
                <a:tc>
                  <a:txBody>
                    <a:bodyPr/>
                    <a:lstStyle/>
                    <a:p>
                      <a:pPr algn="ctr">
                        <a:defRPr b="1">
                          <a:latin typeface="Arial"/>
                          <a:ea typeface="Arial"/>
                          <a:cs typeface="Arial"/>
                          <a:sym typeface="Arial"/>
                        </a:defRPr>
                      </a:pPr>
                    </a:p>
                  </a:txBody>
                  <a:tcPr marL="0" marR="0" marT="0" marB="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FFFFF"/>
                    </a:solidFill>
                  </a:tcPr>
                </a:tc>
                <a:tc>
                  <a:txBody>
                    <a:bodyPr/>
                    <a:lstStyle/>
                    <a:p>
                      <a:pPr algn="ctr">
                        <a:defRPr>
                          <a:solidFill>
                            <a:srgbClr val="000000"/>
                          </a:solidFill>
                        </a:defRPr>
                      </a:pPr>
                      <a:r>
                        <a:rPr b="1">
                          <a:solidFill>
                            <a:schemeClr val="accent1"/>
                          </a:solidFill>
                          <a:latin typeface="Arial"/>
                          <a:ea typeface="Arial"/>
                          <a:cs typeface="Arial"/>
                          <a:sym typeface="Arial"/>
                        </a:rPr>
                        <a:t>intelligence</a:t>
                      </a:r>
                    </a:p>
                  </a:txBody>
                  <a:tcPr marL="0" marR="0" marT="0" marB="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FFFFF"/>
                    </a:solidFill>
                  </a:tcPr>
                </a:tc>
                <a:tc>
                  <a:txBody>
                    <a:bodyPr/>
                    <a:lstStyle/>
                    <a:p>
                      <a:pPr algn="ctr">
                        <a:defRPr>
                          <a:solidFill>
                            <a:srgbClr val="000000"/>
                          </a:solidFill>
                        </a:defRPr>
                      </a:pPr>
                      <a:r>
                        <a:rPr b="1">
                          <a:solidFill>
                            <a:schemeClr val="accent1"/>
                          </a:solidFill>
                          <a:latin typeface="Arial"/>
                          <a:ea typeface="Arial"/>
                          <a:cs typeface="Arial"/>
                          <a:sym typeface="Arial"/>
                        </a:rPr>
                        <a:t>book</a:t>
                      </a:r>
                    </a:p>
                  </a:txBody>
                  <a:tcPr marL="0" marR="0" marT="0" marB="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FFFFF"/>
                    </a:solidFill>
                  </a:tcPr>
                </a:tc>
                <a:tc>
                  <a:txBody>
                    <a:bodyPr/>
                    <a:lstStyle/>
                    <a:p>
                      <a:pPr algn="ctr">
                        <a:defRPr>
                          <a:solidFill>
                            <a:srgbClr val="000000"/>
                          </a:solidFill>
                        </a:defRPr>
                      </a:pPr>
                      <a:r>
                        <a:rPr b="1">
                          <a:solidFill>
                            <a:schemeClr val="accent1"/>
                          </a:solidFill>
                          <a:latin typeface="Arial"/>
                          <a:ea typeface="Arial"/>
                          <a:cs typeface="Arial"/>
                          <a:sym typeface="Arial"/>
                        </a:rPr>
                        <a:t>the</a:t>
                      </a:r>
                    </a:p>
                  </a:txBody>
                  <a:tcPr marL="0" marR="0" marT="0" marB="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FFFFF"/>
                    </a:solidFill>
                  </a:tcPr>
                </a:tc>
                <a:tc>
                  <a:txBody>
                    <a:bodyPr/>
                    <a:lstStyle/>
                    <a:p>
                      <a:pPr algn="ctr">
                        <a:defRPr>
                          <a:solidFill>
                            <a:srgbClr val="000000"/>
                          </a:solidFill>
                        </a:defRPr>
                      </a:pPr>
                      <a:r>
                        <a:rPr b="1">
                          <a:solidFill>
                            <a:schemeClr val="accent1"/>
                          </a:solidFill>
                          <a:latin typeface="Arial"/>
                          <a:ea typeface="Arial"/>
                          <a:cs typeface="Arial"/>
                          <a:sym typeface="Arial"/>
                        </a:rPr>
                        <a:t>cat</a:t>
                      </a:r>
                    </a:p>
                  </a:txBody>
                  <a:tcPr marL="0" marR="0" marT="0" marB="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FFFFF"/>
                    </a:solidFill>
                  </a:tcPr>
                </a:tc>
                <a:tc>
                  <a:txBody>
                    <a:bodyPr/>
                    <a:lstStyle/>
                    <a:p>
                      <a:pPr algn="ctr">
                        <a:defRPr>
                          <a:solidFill>
                            <a:srgbClr val="000000"/>
                          </a:solidFill>
                        </a:defRPr>
                      </a:pPr>
                      <a:r>
                        <a:rPr b="1">
                          <a:solidFill>
                            <a:schemeClr val="accent1"/>
                          </a:solidFill>
                          <a:latin typeface="Arial"/>
                          <a:ea typeface="Arial"/>
                          <a:cs typeface="Arial"/>
                          <a:sym typeface="Arial"/>
                        </a:rPr>
                        <a:t>artificial</a:t>
                      </a:r>
                    </a:p>
                  </a:txBody>
                  <a:tcPr marL="0" marR="0" marT="0" marB="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FFFFF"/>
                    </a:solidFill>
                  </a:tcPr>
                </a:tc>
                <a:tc>
                  <a:txBody>
                    <a:bodyPr/>
                    <a:lstStyle/>
                    <a:p>
                      <a:pPr algn="ctr">
                        <a:defRPr>
                          <a:solidFill>
                            <a:srgbClr val="000000"/>
                          </a:solidFill>
                        </a:defRPr>
                      </a:pPr>
                      <a:r>
                        <a:rPr b="1">
                          <a:solidFill>
                            <a:schemeClr val="accent1"/>
                          </a:solidFill>
                          <a:latin typeface="Arial"/>
                          <a:ea typeface="Arial"/>
                          <a:cs typeface="Arial"/>
                          <a:sym typeface="Arial"/>
                        </a:rPr>
                        <a:t>dog</a:t>
                      </a:r>
                    </a:p>
                  </a:txBody>
                  <a:tcPr marL="0" marR="0" marT="0" marB="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FFFFF"/>
                    </a:solidFill>
                  </a:tcPr>
                </a:tc>
                <a:tc>
                  <a:txBody>
                    <a:bodyPr/>
                    <a:lstStyle/>
                    <a:p>
                      <a:pPr algn="ctr">
                        <a:defRPr>
                          <a:solidFill>
                            <a:srgbClr val="000000"/>
                          </a:solidFill>
                        </a:defRPr>
                      </a:pPr>
                      <a:r>
                        <a:rPr b="1">
                          <a:solidFill>
                            <a:schemeClr val="accent1"/>
                          </a:solidFill>
                          <a:latin typeface="Arial"/>
                          <a:ea typeface="Arial"/>
                          <a:cs typeface="Arial"/>
                          <a:sym typeface="Arial"/>
                        </a:rPr>
                        <a:t>business</a:t>
                      </a:r>
                    </a:p>
                  </a:txBody>
                  <a:tcPr marL="0" marR="0" marT="0" marB="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FFFFF"/>
                    </a:solidFill>
                  </a:tcPr>
                </a:tc>
              </a:tr>
              <a:tr h="297351">
                <a:tc>
                  <a:txBody>
                    <a:bodyPr/>
                    <a:lstStyle/>
                    <a:p>
                      <a:pPr algn="ctr">
                        <a:defRPr>
                          <a:solidFill>
                            <a:srgbClr val="000000"/>
                          </a:solidFill>
                        </a:defRPr>
                      </a:pPr>
                      <a:r>
                        <a:rPr>
                          <a:solidFill>
                            <a:schemeClr val="accent1"/>
                          </a:solidFill>
                          <a:latin typeface="Arial"/>
                          <a:ea typeface="Arial"/>
                          <a:cs typeface="Arial"/>
                          <a:sym typeface="Arial"/>
                        </a:rPr>
                        <a:t>Doc1</a:t>
                      </a:r>
                    </a:p>
                  </a:txBody>
                  <a:tcPr marL="0" marR="0" marT="0" marB="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FFFFF"/>
                    </a:solidFill>
                  </a:tcPr>
                </a:tc>
                <a:tc>
                  <a:txBody>
                    <a:bodyPr/>
                    <a:lstStyle/>
                    <a:p>
                      <a:pPr algn="ctr">
                        <a:defRPr>
                          <a:solidFill>
                            <a:srgbClr val="000000"/>
                          </a:solidFill>
                        </a:defRPr>
                      </a:pPr>
                      <a:r>
                        <a:rPr>
                          <a:solidFill>
                            <a:schemeClr val="accent1"/>
                          </a:solidFill>
                          <a:latin typeface="Arial"/>
                          <a:ea typeface="Arial"/>
                          <a:cs typeface="Arial"/>
                          <a:sym typeface="Arial"/>
                        </a:rPr>
                        <a:t>0</a:t>
                      </a:r>
                    </a:p>
                  </a:txBody>
                  <a:tcPr marL="0" marR="0" marT="0" marB="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FFFFF"/>
                    </a:solidFill>
                  </a:tcPr>
                </a:tc>
                <a:tc>
                  <a:txBody>
                    <a:bodyPr/>
                    <a:lstStyle/>
                    <a:p>
                      <a:pPr algn="ctr">
                        <a:defRPr>
                          <a:solidFill>
                            <a:srgbClr val="000000"/>
                          </a:solidFill>
                        </a:defRPr>
                      </a:pPr>
                      <a:r>
                        <a:rPr>
                          <a:solidFill>
                            <a:schemeClr val="accent1"/>
                          </a:solidFill>
                          <a:latin typeface="Arial"/>
                          <a:ea typeface="Arial"/>
                          <a:cs typeface="Arial"/>
                          <a:sym typeface="Arial"/>
                        </a:rPr>
                        <a:t>1</a:t>
                      </a:r>
                    </a:p>
                  </a:txBody>
                  <a:tcPr marL="0" marR="0" marT="0" marB="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FFFFF"/>
                    </a:solidFill>
                  </a:tcPr>
                </a:tc>
                <a:tc>
                  <a:txBody>
                    <a:bodyPr/>
                    <a:lstStyle/>
                    <a:p>
                      <a:pPr algn="ctr">
                        <a:defRPr>
                          <a:solidFill>
                            <a:srgbClr val="000000"/>
                          </a:solidFill>
                        </a:defRPr>
                      </a:pPr>
                      <a:r>
                        <a:rPr>
                          <a:solidFill>
                            <a:schemeClr val="accent1"/>
                          </a:solidFill>
                          <a:latin typeface="Arial"/>
                          <a:ea typeface="Arial"/>
                          <a:cs typeface="Arial"/>
                          <a:sym typeface="Arial"/>
                        </a:rPr>
                        <a:t>3</a:t>
                      </a:r>
                    </a:p>
                  </a:txBody>
                  <a:tcPr marL="0" marR="0" marT="0" marB="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FFFFF"/>
                    </a:solidFill>
                  </a:tcPr>
                </a:tc>
                <a:tc>
                  <a:txBody>
                    <a:bodyPr/>
                    <a:lstStyle/>
                    <a:p>
                      <a:pPr algn="ctr">
                        <a:defRPr>
                          <a:solidFill>
                            <a:srgbClr val="000000"/>
                          </a:solidFill>
                        </a:defRPr>
                      </a:pPr>
                      <a:r>
                        <a:rPr>
                          <a:solidFill>
                            <a:schemeClr val="accent1"/>
                          </a:solidFill>
                          <a:latin typeface="Arial"/>
                          <a:ea typeface="Arial"/>
                          <a:cs typeface="Arial"/>
                          <a:sym typeface="Arial"/>
                        </a:rPr>
                        <a:t>1</a:t>
                      </a:r>
                    </a:p>
                  </a:txBody>
                  <a:tcPr marL="0" marR="0" marT="0" marB="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FFFFF"/>
                    </a:solidFill>
                  </a:tcPr>
                </a:tc>
                <a:tc>
                  <a:txBody>
                    <a:bodyPr/>
                    <a:lstStyle/>
                    <a:p>
                      <a:pPr algn="ctr">
                        <a:defRPr>
                          <a:solidFill>
                            <a:srgbClr val="000000"/>
                          </a:solidFill>
                        </a:defRPr>
                      </a:pPr>
                      <a:r>
                        <a:rPr>
                          <a:solidFill>
                            <a:schemeClr val="accent1"/>
                          </a:solidFill>
                          <a:latin typeface="Arial"/>
                          <a:ea typeface="Arial"/>
                          <a:cs typeface="Arial"/>
                          <a:sym typeface="Arial"/>
                        </a:rPr>
                        <a:t>0</a:t>
                      </a:r>
                    </a:p>
                  </a:txBody>
                  <a:tcPr marL="0" marR="0" marT="0" marB="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FFFFF"/>
                    </a:solidFill>
                  </a:tcPr>
                </a:tc>
                <a:tc>
                  <a:txBody>
                    <a:bodyPr/>
                    <a:lstStyle/>
                    <a:p>
                      <a:pPr algn="ctr">
                        <a:defRPr>
                          <a:solidFill>
                            <a:srgbClr val="000000"/>
                          </a:solidFill>
                        </a:defRPr>
                      </a:pPr>
                      <a:r>
                        <a:rPr>
                          <a:solidFill>
                            <a:schemeClr val="accent1"/>
                          </a:solidFill>
                          <a:latin typeface="Arial"/>
                          <a:ea typeface="Arial"/>
                          <a:cs typeface="Arial"/>
                          <a:sym typeface="Arial"/>
                        </a:rPr>
                        <a:t>1</a:t>
                      </a:r>
                    </a:p>
                  </a:txBody>
                  <a:tcPr marL="0" marR="0" marT="0" marB="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FFFFF"/>
                    </a:solidFill>
                  </a:tcPr>
                </a:tc>
                <a:tc>
                  <a:txBody>
                    <a:bodyPr/>
                    <a:lstStyle/>
                    <a:p>
                      <a:pPr algn="ctr">
                        <a:defRPr>
                          <a:solidFill>
                            <a:srgbClr val="000000"/>
                          </a:solidFill>
                        </a:defRPr>
                      </a:pPr>
                      <a:r>
                        <a:rPr>
                          <a:solidFill>
                            <a:schemeClr val="accent1"/>
                          </a:solidFill>
                          <a:latin typeface="Arial"/>
                          <a:ea typeface="Arial"/>
                          <a:cs typeface="Arial"/>
                          <a:sym typeface="Arial"/>
                        </a:rPr>
                        <a:t>0</a:t>
                      </a:r>
                    </a:p>
                  </a:txBody>
                  <a:tcPr marL="0" marR="0" marT="0" marB="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FFFFF"/>
                    </a:solidFill>
                  </a:tcPr>
                </a:tc>
              </a:tr>
              <a:tr h="297351">
                <a:tc>
                  <a:txBody>
                    <a:bodyPr/>
                    <a:lstStyle/>
                    <a:p>
                      <a:pPr algn="ctr">
                        <a:defRPr>
                          <a:solidFill>
                            <a:srgbClr val="000000"/>
                          </a:solidFill>
                        </a:defRPr>
                      </a:pPr>
                      <a:r>
                        <a:rPr>
                          <a:solidFill>
                            <a:schemeClr val="accent1"/>
                          </a:solidFill>
                          <a:latin typeface="Arial"/>
                          <a:ea typeface="Arial"/>
                          <a:cs typeface="Arial"/>
                          <a:sym typeface="Arial"/>
                        </a:rPr>
                        <a:t>Doc2</a:t>
                      </a:r>
                    </a:p>
                  </a:txBody>
                  <a:tcPr marL="0" marR="0" marT="0" marB="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FFFFF"/>
                    </a:solidFill>
                  </a:tcPr>
                </a:tc>
                <a:tc>
                  <a:txBody>
                    <a:bodyPr/>
                    <a:lstStyle/>
                    <a:p>
                      <a:pPr algn="ctr">
                        <a:defRPr>
                          <a:solidFill>
                            <a:srgbClr val="000000"/>
                          </a:solidFill>
                        </a:defRPr>
                      </a:pPr>
                      <a:r>
                        <a:rPr>
                          <a:solidFill>
                            <a:schemeClr val="accent1"/>
                          </a:solidFill>
                          <a:latin typeface="Arial"/>
                          <a:ea typeface="Arial"/>
                          <a:cs typeface="Arial"/>
                          <a:sym typeface="Arial"/>
                        </a:rPr>
                        <a:t>1</a:t>
                      </a:r>
                    </a:p>
                  </a:txBody>
                  <a:tcPr marL="0" marR="0" marT="0" marB="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FFFFF"/>
                    </a:solidFill>
                  </a:tcPr>
                </a:tc>
                <a:tc>
                  <a:txBody>
                    <a:bodyPr/>
                    <a:lstStyle/>
                    <a:p>
                      <a:pPr algn="ctr">
                        <a:defRPr>
                          <a:solidFill>
                            <a:srgbClr val="000000"/>
                          </a:solidFill>
                        </a:defRPr>
                      </a:pPr>
                      <a:r>
                        <a:rPr>
                          <a:solidFill>
                            <a:schemeClr val="accent1"/>
                          </a:solidFill>
                          <a:latin typeface="Arial"/>
                          <a:ea typeface="Arial"/>
                          <a:cs typeface="Arial"/>
                          <a:sym typeface="Arial"/>
                        </a:rPr>
                        <a:t>0</a:t>
                      </a:r>
                    </a:p>
                  </a:txBody>
                  <a:tcPr marL="0" marR="0" marT="0" marB="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FFFFF"/>
                    </a:solidFill>
                  </a:tcPr>
                </a:tc>
                <a:tc>
                  <a:txBody>
                    <a:bodyPr/>
                    <a:lstStyle/>
                    <a:p>
                      <a:pPr algn="ctr">
                        <a:defRPr>
                          <a:solidFill>
                            <a:srgbClr val="000000"/>
                          </a:solidFill>
                        </a:defRPr>
                      </a:pPr>
                      <a:r>
                        <a:rPr>
                          <a:solidFill>
                            <a:schemeClr val="accent1"/>
                          </a:solidFill>
                          <a:latin typeface="Arial"/>
                          <a:ea typeface="Arial"/>
                          <a:cs typeface="Arial"/>
                          <a:sym typeface="Arial"/>
                        </a:rPr>
                        <a:t>0</a:t>
                      </a:r>
                    </a:p>
                  </a:txBody>
                  <a:tcPr marL="0" marR="0" marT="0" marB="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FFFFF"/>
                    </a:solidFill>
                  </a:tcPr>
                </a:tc>
                <a:tc>
                  <a:txBody>
                    <a:bodyPr/>
                    <a:lstStyle/>
                    <a:p>
                      <a:pPr algn="ctr">
                        <a:defRPr>
                          <a:solidFill>
                            <a:srgbClr val="000000"/>
                          </a:solidFill>
                        </a:defRPr>
                      </a:pPr>
                      <a:r>
                        <a:rPr>
                          <a:solidFill>
                            <a:schemeClr val="accent1"/>
                          </a:solidFill>
                          <a:latin typeface="Arial"/>
                          <a:ea typeface="Arial"/>
                          <a:cs typeface="Arial"/>
                          <a:sym typeface="Arial"/>
                        </a:rPr>
                        <a:t>0</a:t>
                      </a:r>
                    </a:p>
                  </a:txBody>
                  <a:tcPr marL="0" marR="0" marT="0" marB="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FFFFF"/>
                    </a:solidFill>
                  </a:tcPr>
                </a:tc>
                <a:tc>
                  <a:txBody>
                    <a:bodyPr/>
                    <a:lstStyle/>
                    <a:p>
                      <a:pPr algn="ctr">
                        <a:defRPr>
                          <a:solidFill>
                            <a:srgbClr val="000000"/>
                          </a:solidFill>
                        </a:defRPr>
                      </a:pPr>
                      <a:r>
                        <a:rPr>
                          <a:solidFill>
                            <a:schemeClr val="accent1"/>
                          </a:solidFill>
                          <a:latin typeface="Arial"/>
                          <a:ea typeface="Arial"/>
                          <a:cs typeface="Arial"/>
                          <a:sym typeface="Arial"/>
                        </a:rPr>
                        <a:t>0</a:t>
                      </a:r>
                    </a:p>
                  </a:txBody>
                  <a:tcPr marL="0" marR="0" marT="0" marB="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FFFFF"/>
                    </a:solidFill>
                  </a:tcPr>
                </a:tc>
                <a:tc>
                  <a:txBody>
                    <a:bodyPr/>
                    <a:lstStyle/>
                    <a:p>
                      <a:pPr algn="ctr">
                        <a:defRPr>
                          <a:solidFill>
                            <a:srgbClr val="000000"/>
                          </a:solidFill>
                        </a:defRPr>
                      </a:pPr>
                      <a:r>
                        <a:rPr>
                          <a:solidFill>
                            <a:schemeClr val="accent1"/>
                          </a:solidFill>
                          <a:latin typeface="Arial"/>
                          <a:ea typeface="Arial"/>
                          <a:cs typeface="Arial"/>
                          <a:sym typeface="Arial"/>
                        </a:rPr>
                        <a:t>0</a:t>
                      </a:r>
                    </a:p>
                  </a:txBody>
                  <a:tcPr marL="0" marR="0" marT="0" marB="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FFFFF"/>
                    </a:solidFill>
                  </a:tcPr>
                </a:tc>
                <a:tc>
                  <a:txBody>
                    <a:bodyPr/>
                    <a:lstStyle/>
                    <a:p>
                      <a:pPr algn="ctr">
                        <a:defRPr>
                          <a:solidFill>
                            <a:srgbClr val="000000"/>
                          </a:solidFill>
                        </a:defRPr>
                      </a:pPr>
                      <a:r>
                        <a:rPr>
                          <a:solidFill>
                            <a:schemeClr val="accent1"/>
                          </a:solidFill>
                          <a:latin typeface="Arial"/>
                          <a:ea typeface="Arial"/>
                          <a:cs typeface="Arial"/>
                          <a:sym typeface="Arial"/>
                        </a:rPr>
                        <a:t>1</a:t>
                      </a:r>
                    </a:p>
                  </a:txBody>
                  <a:tcPr marL="0" marR="0" marT="0" marB="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FFFFF"/>
                    </a:solidFill>
                  </a:tcPr>
                </a:tc>
              </a:tr>
              <a:tr h="297351">
                <a:tc>
                  <a:txBody>
                    <a:bodyPr/>
                    <a:lstStyle/>
                    <a:p>
                      <a:pPr algn="ctr">
                        <a:defRPr>
                          <a:solidFill>
                            <a:srgbClr val="000000"/>
                          </a:solidFill>
                        </a:defRPr>
                      </a:pPr>
                      <a:r>
                        <a:rPr>
                          <a:solidFill>
                            <a:schemeClr val="accent1"/>
                          </a:solidFill>
                          <a:latin typeface="Arial"/>
                          <a:ea typeface="Arial"/>
                          <a:cs typeface="Arial"/>
                          <a:sym typeface="Arial"/>
                        </a:rPr>
                        <a:t>query</a:t>
                      </a:r>
                    </a:p>
                  </a:txBody>
                  <a:tcPr marL="0" marR="0" marT="0" marB="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FFFFF"/>
                    </a:solidFill>
                  </a:tcPr>
                </a:tc>
                <a:tc>
                  <a:txBody>
                    <a:bodyPr/>
                    <a:lstStyle/>
                    <a:p>
                      <a:pPr algn="ctr">
                        <a:defRPr>
                          <a:solidFill>
                            <a:srgbClr val="000000"/>
                          </a:solidFill>
                        </a:defRPr>
                      </a:pPr>
                      <a:r>
                        <a:rPr>
                          <a:solidFill>
                            <a:schemeClr val="accent1"/>
                          </a:solidFill>
                          <a:latin typeface="Arial"/>
                          <a:ea typeface="Arial"/>
                          <a:cs typeface="Arial"/>
                          <a:sym typeface="Arial"/>
                        </a:rPr>
                        <a:t>1</a:t>
                      </a:r>
                    </a:p>
                  </a:txBody>
                  <a:tcPr marL="0" marR="0" marT="0" marB="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FFFFF"/>
                    </a:solidFill>
                  </a:tcPr>
                </a:tc>
                <a:tc>
                  <a:txBody>
                    <a:bodyPr/>
                    <a:lstStyle/>
                    <a:p>
                      <a:pPr algn="ctr">
                        <a:defRPr>
                          <a:solidFill>
                            <a:srgbClr val="000000"/>
                          </a:solidFill>
                        </a:defRPr>
                      </a:pPr>
                      <a:r>
                        <a:rPr>
                          <a:solidFill>
                            <a:schemeClr val="accent1"/>
                          </a:solidFill>
                          <a:latin typeface="Arial"/>
                          <a:ea typeface="Arial"/>
                          <a:cs typeface="Arial"/>
                          <a:sym typeface="Arial"/>
                        </a:rPr>
                        <a:t>0</a:t>
                      </a:r>
                    </a:p>
                  </a:txBody>
                  <a:tcPr marL="0" marR="0" marT="0" marB="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FFFFF"/>
                    </a:solidFill>
                  </a:tcPr>
                </a:tc>
                <a:tc>
                  <a:txBody>
                    <a:bodyPr/>
                    <a:lstStyle/>
                    <a:p>
                      <a:pPr algn="ctr">
                        <a:defRPr>
                          <a:solidFill>
                            <a:srgbClr val="000000"/>
                          </a:solidFill>
                        </a:defRPr>
                      </a:pPr>
                      <a:r>
                        <a:rPr>
                          <a:solidFill>
                            <a:schemeClr val="accent1"/>
                          </a:solidFill>
                          <a:latin typeface="Arial"/>
                          <a:ea typeface="Arial"/>
                          <a:cs typeface="Arial"/>
                          <a:sym typeface="Arial"/>
                        </a:rPr>
                        <a:t>1</a:t>
                      </a:r>
                    </a:p>
                  </a:txBody>
                  <a:tcPr marL="0" marR="0" marT="0" marB="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FFFFF"/>
                    </a:solidFill>
                  </a:tcPr>
                </a:tc>
                <a:tc>
                  <a:txBody>
                    <a:bodyPr/>
                    <a:lstStyle/>
                    <a:p>
                      <a:pPr algn="ctr">
                        <a:defRPr>
                          <a:solidFill>
                            <a:srgbClr val="000000"/>
                          </a:solidFill>
                        </a:defRPr>
                      </a:pPr>
                      <a:r>
                        <a:rPr>
                          <a:solidFill>
                            <a:schemeClr val="accent1"/>
                          </a:solidFill>
                          <a:latin typeface="Arial"/>
                          <a:ea typeface="Arial"/>
                          <a:cs typeface="Arial"/>
                          <a:sym typeface="Arial"/>
                        </a:rPr>
                        <a:t>0</a:t>
                      </a:r>
                    </a:p>
                  </a:txBody>
                  <a:tcPr marL="0" marR="0" marT="0" marB="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FFFFF"/>
                    </a:solidFill>
                  </a:tcPr>
                </a:tc>
                <a:tc>
                  <a:txBody>
                    <a:bodyPr/>
                    <a:lstStyle/>
                    <a:p>
                      <a:pPr algn="ctr">
                        <a:defRPr>
                          <a:solidFill>
                            <a:srgbClr val="000000"/>
                          </a:solidFill>
                        </a:defRPr>
                      </a:pPr>
                      <a:r>
                        <a:rPr>
                          <a:solidFill>
                            <a:schemeClr val="accent1"/>
                          </a:solidFill>
                          <a:latin typeface="Arial"/>
                          <a:ea typeface="Arial"/>
                          <a:cs typeface="Arial"/>
                          <a:sym typeface="Arial"/>
                        </a:rPr>
                        <a:t>1</a:t>
                      </a:r>
                    </a:p>
                  </a:txBody>
                  <a:tcPr marL="0" marR="0" marT="0" marB="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FFFFF"/>
                    </a:solidFill>
                  </a:tcPr>
                </a:tc>
                <a:tc>
                  <a:txBody>
                    <a:bodyPr/>
                    <a:lstStyle/>
                    <a:p>
                      <a:pPr algn="ctr">
                        <a:defRPr>
                          <a:solidFill>
                            <a:srgbClr val="000000"/>
                          </a:solidFill>
                        </a:defRPr>
                      </a:pPr>
                      <a:r>
                        <a:rPr>
                          <a:solidFill>
                            <a:schemeClr val="accent1"/>
                          </a:solidFill>
                          <a:latin typeface="Arial"/>
                          <a:ea typeface="Arial"/>
                          <a:cs typeface="Arial"/>
                          <a:sym typeface="Arial"/>
                        </a:rPr>
                        <a:t>0</a:t>
                      </a:r>
                    </a:p>
                  </a:txBody>
                  <a:tcPr marL="0" marR="0" marT="0" marB="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FFFFF"/>
                    </a:solidFill>
                  </a:tcPr>
                </a:tc>
                <a:tc>
                  <a:txBody>
                    <a:bodyPr/>
                    <a:lstStyle/>
                    <a:p>
                      <a:pPr algn="ctr">
                        <a:defRPr>
                          <a:solidFill>
                            <a:srgbClr val="000000"/>
                          </a:solidFill>
                        </a:defRPr>
                      </a:pPr>
                      <a:r>
                        <a:rPr>
                          <a:solidFill>
                            <a:schemeClr val="accent1"/>
                          </a:solidFill>
                          <a:latin typeface="Arial"/>
                          <a:ea typeface="Arial"/>
                          <a:cs typeface="Arial"/>
                          <a:sym typeface="Arial"/>
                        </a:rPr>
                        <a:t>0</a:t>
                      </a:r>
                    </a:p>
                  </a:txBody>
                  <a:tcPr marL="0" marR="0" marT="0" marB="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FFFFF"/>
                    </a:solidFill>
                  </a:tcPr>
                </a:tc>
              </a:tr>
            </a:tbl>
          </a:graphicData>
        </a:graphic>
      </p:graphicFrame>
      <p:sp>
        <p:nvSpPr>
          <p:cNvPr id="199" name="Line"/>
          <p:cNvSpPr/>
          <p:nvPr/>
        </p:nvSpPr>
        <p:spPr>
          <a:xfrm flipH="1" flipV="1">
            <a:off x="2917635" y="3850652"/>
            <a:ext cx="3715136" cy="1206834"/>
          </a:xfrm>
          <a:prstGeom prst="line">
            <a:avLst/>
          </a:prstGeom>
          <a:ln w="25400">
            <a:solidFill>
              <a:srgbClr val="000000"/>
            </a:solidFill>
            <a:tailEnd type="triangle"/>
          </a:ln>
        </p:spPr>
        <p:txBody>
          <a:bodyPr lIns="45718" tIns="45718" rIns="45718" bIns="45718"/>
          <a:lstStyle/>
          <a:p>
            <a:pPr/>
          </a:p>
        </p:txBody>
      </p:sp>
      <p:sp>
        <p:nvSpPr>
          <p:cNvPr id="200" name="Line"/>
          <p:cNvSpPr/>
          <p:nvPr/>
        </p:nvSpPr>
        <p:spPr>
          <a:xfrm flipV="1">
            <a:off x="5308795" y="3843730"/>
            <a:ext cx="3083434" cy="1157636"/>
          </a:xfrm>
          <a:prstGeom prst="line">
            <a:avLst/>
          </a:prstGeom>
          <a:ln w="25400">
            <a:solidFill>
              <a:srgbClr val="000000"/>
            </a:solidFill>
            <a:tailEnd type="triangle"/>
          </a:ln>
        </p:spPr>
        <p:txBody>
          <a:bodyPr lIns="45718" tIns="45718" rIns="45718" bIns="45718"/>
          <a:lstStyle/>
          <a:p>
            <a:pP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0" presetID="1" grpId="1" fill="hold">
                                  <p:stCondLst>
                                    <p:cond delay="0"/>
                                  </p:stCondLst>
                                  <p:iterate type="el" backwards="0">
                                    <p:tmAbs val="0"/>
                                  </p:iterate>
                                  <p:childTnLst>
                                    <p:set>
                                      <p:cBhvr>
                                        <p:cTn id="6" fill="hold"/>
                                        <p:tgtEl>
                                          <p:spTgt spid="199"/>
                                        </p:tgtEl>
                                        <p:attrNameLst>
                                          <p:attrName>style.visibility</p:attrName>
                                        </p:attrNameLst>
                                      </p:cBhvr>
                                      <p:to>
                                        <p:strVal val="visible"/>
                                      </p:to>
                                    </p:set>
                                  </p:childTnLst>
                                </p:cTn>
                              </p:par>
                            </p:childTnLst>
                          </p:cTn>
                        </p:par>
                        <p:par>
                          <p:cTn id="7" fill="hold">
                            <p:stCondLst>
                              <p:cond delay="0"/>
                            </p:stCondLst>
                            <p:childTnLst>
                              <p:par>
                                <p:cTn id="8" presetClass="entr" nodeType="afterEffect" presetSubtype="0" presetID="1" grpId="2" fill="hold">
                                  <p:stCondLst>
                                    <p:cond delay="0"/>
                                  </p:stCondLst>
                                  <p:iterate type="el" backwards="0">
                                    <p:tmAbs val="0"/>
                                  </p:iterate>
                                  <p:childTnLst>
                                    <p:set>
                                      <p:cBhvr>
                                        <p:cTn id="9" fill="hold"/>
                                        <p:tgtEl>
                                          <p:spTgt spid="20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00" grpId="2"/>
      <p:bldP build="whole" bldLvl="1" animBg="1" rev="0" advAuto="0" spid="199" grpId="1"/>
    </p:bldLst>
  </p:timing>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4" name="The Cranfield experiment (1958)"/>
          <p:cNvSpPr txBox="1"/>
          <p:nvPr>
            <p:ph type="title" idx="4294967295"/>
          </p:nvPr>
        </p:nvSpPr>
        <p:spPr>
          <a:xfrm>
            <a:off x="386860" y="528637"/>
            <a:ext cx="10550771" cy="657450"/>
          </a:xfrm>
          <a:prstGeom prst="rect">
            <a:avLst/>
          </a:prstGeom>
        </p:spPr>
        <p:txBody>
          <a:bodyPr lIns="45719" tIns="45719" rIns="45719" bIns="45719" anchor="t"/>
          <a:lstStyle>
            <a:lvl1pPr algn="l">
              <a:defRPr b="1" sz="3000">
                <a:solidFill>
                  <a:srgbClr val="000000"/>
                </a:solidFill>
                <a:latin typeface="Arial"/>
                <a:ea typeface="Arial"/>
                <a:cs typeface="Arial"/>
                <a:sym typeface="Arial"/>
              </a:defRPr>
            </a:lvl1pPr>
          </a:lstStyle>
          <a:p>
            <a:pPr/>
            <a:r>
              <a:t>The Cranfield experiment (1958)</a:t>
            </a:r>
          </a:p>
        </p:txBody>
      </p:sp>
      <p:sp>
        <p:nvSpPr>
          <p:cNvPr id="205" name="Slide Number"/>
          <p:cNvSpPr txBox="1"/>
          <p:nvPr>
            <p:ph type="sldNum" sz="quarter" idx="4294967295"/>
          </p:nvPr>
        </p:nvSpPr>
        <p:spPr>
          <a:xfrm>
            <a:off x="10787344" y="6049983"/>
            <a:ext cx="366664" cy="355229"/>
          </a:xfrm>
          <a:prstGeom prst="rect">
            <a:avLst/>
          </a:prstGeom>
          <a:extLst>
            <a:ext uri="{C572A759-6A51-4108-AA02-DFA0A04FC94B}">
              <ma14:wrappingTextBoxFlag xmlns:ma14="http://schemas.microsoft.com/office/mac/drawingml/2011/main" val="1"/>
            </a:ext>
          </a:extLst>
        </p:spPr>
        <p:txBody>
          <a:bodyPr lIns="35718" tIns="35718" rIns="35718" bIns="35718" anchor="t"/>
          <a:lstStyle>
            <a:lvl1pPr algn="ctr" defTabSz="410765">
              <a:defRPr sz="2000">
                <a:solidFill>
                  <a:srgbClr val="000000"/>
                </a:solidFill>
                <a:latin typeface="Arial"/>
                <a:ea typeface="Arial"/>
                <a:cs typeface="Arial"/>
                <a:sym typeface="Arial"/>
              </a:defRPr>
            </a:lvl1pPr>
          </a:lstStyle>
          <a:p>
            <a:pPr/>
            <a:fld id="{86CB4B4D-7CA3-9044-876B-883B54F8677D}" type="slidenum"/>
          </a:p>
        </p:txBody>
      </p:sp>
      <p:pic>
        <p:nvPicPr>
          <p:cNvPr id="206" name="Image" descr="Image"/>
          <p:cNvPicPr>
            <a:picLocks noChangeAspect="1"/>
          </p:cNvPicPr>
          <p:nvPr/>
        </p:nvPicPr>
        <p:blipFill>
          <a:blip r:embed="rId3">
            <a:extLst/>
          </a:blip>
          <a:stretch>
            <a:fillRect/>
          </a:stretch>
        </p:blipFill>
        <p:spPr>
          <a:xfrm>
            <a:off x="2353918" y="2444750"/>
            <a:ext cx="555904" cy="555904"/>
          </a:xfrm>
          <a:prstGeom prst="rect">
            <a:avLst/>
          </a:prstGeom>
          <a:ln w="12700">
            <a:miter lim="400000"/>
          </a:ln>
        </p:spPr>
      </p:pic>
      <p:pic>
        <p:nvPicPr>
          <p:cNvPr id="207" name="Image" descr="Image"/>
          <p:cNvPicPr>
            <a:picLocks noChangeAspect="1"/>
          </p:cNvPicPr>
          <p:nvPr/>
        </p:nvPicPr>
        <p:blipFill>
          <a:blip r:embed="rId3">
            <a:extLst/>
          </a:blip>
          <a:stretch>
            <a:fillRect/>
          </a:stretch>
        </p:blipFill>
        <p:spPr>
          <a:xfrm>
            <a:off x="3141318" y="2444750"/>
            <a:ext cx="555904" cy="555904"/>
          </a:xfrm>
          <a:prstGeom prst="rect">
            <a:avLst/>
          </a:prstGeom>
          <a:ln w="12700">
            <a:miter lim="400000"/>
          </a:ln>
        </p:spPr>
      </p:pic>
      <p:pic>
        <p:nvPicPr>
          <p:cNvPr id="208" name="Image" descr="Image"/>
          <p:cNvPicPr>
            <a:picLocks noChangeAspect="1"/>
          </p:cNvPicPr>
          <p:nvPr/>
        </p:nvPicPr>
        <p:blipFill>
          <a:blip r:embed="rId3">
            <a:extLst/>
          </a:blip>
          <a:stretch>
            <a:fillRect/>
          </a:stretch>
        </p:blipFill>
        <p:spPr>
          <a:xfrm>
            <a:off x="4055718" y="2444750"/>
            <a:ext cx="555904" cy="555904"/>
          </a:xfrm>
          <a:prstGeom prst="rect">
            <a:avLst/>
          </a:prstGeom>
          <a:ln w="12700">
            <a:miter lim="400000"/>
          </a:ln>
        </p:spPr>
      </p:pic>
      <p:pic>
        <p:nvPicPr>
          <p:cNvPr id="209" name="Image" descr="Image"/>
          <p:cNvPicPr>
            <a:picLocks noChangeAspect="1"/>
          </p:cNvPicPr>
          <p:nvPr/>
        </p:nvPicPr>
        <p:blipFill>
          <a:blip r:embed="rId3">
            <a:extLst/>
          </a:blip>
          <a:stretch>
            <a:fillRect/>
          </a:stretch>
        </p:blipFill>
        <p:spPr>
          <a:xfrm>
            <a:off x="4970118" y="2444750"/>
            <a:ext cx="555904" cy="555904"/>
          </a:xfrm>
          <a:prstGeom prst="rect">
            <a:avLst/>
          </a:prstGeom>
          <a:ln w="12700">
            <a:miter lim="400000"/>
          </a:ln>
        </p:spPr>
      </p:pic>
      <p:pic>
        <p:nvPicPr>
          <p:cNvPr id="210" name="Image" descr="Image"/>
          <p:cNvPicPr>
            <a:picLocks noChangeAspect="1"/>
          </p:cNvPicPr>
          <p:nvPr/>
        </p:nvPicPr>
        <p:blipFill>
          <a:blip r:embed="rId3">
            <a:extLst/>
          </a:blip>
          <a:stretch>
            <a:fillRect/>
          </a:stretch>
        </p:blipFill>
        <p:spPr>
          <a:xfrm>
            <a:off x="5884518" y="2444750"/>
            <a:ext cx="555904" cy="555904"/>
          </a:xfrm>
          <a:prstGeom prst="rect">
            <a:avLst/>
          </a:prstGeom>
          <a:ln w="12700">
            <a:miter lim="400000"/>
          </a:ln>
        </p:spPr>
      </p:pic>
      <p:pic>
        <p:nvPicPr>
          <p:cNvPr id="211" name="Image" descr="Image"/>
          <p:cNvPicPr>
            <a:picLocks noChangeAspect="1"/>
          </p:cNvPicPr>
          <p:nvPr/>
        </p:nvPicPr>
        <p:blipFill>
          <a:blip r:embed="rId3">
            <a:extLst/>
          </a:blip>
          <a:stretch>
            <a:fillRect/>
          </a:stretch>
        </p:blipFill>
        <p:spPr>
          <a:xfrm>
            <a:off x="6671918" y="2444750"/>
            <a:ext cx="555904" cy="555904"/>
          </a:xfrm>
          <a:prstGeom prst="rect">
            <a:avLst/>
          </a:prstGeom>
          <a:ln w="12700">
            <a:miter lim="400000"/>
          </a:ln>
        </p:spPr>
      </p:pic>
      <p:pic>
        <p:nvPicPr>
          <p:cNvPr id="212" name="Image" descr="Image"/>
          <p:cNvPicPr>
            <a:picLocks noChangeAspect="1"/>
          </p:cNvPicPr>
          <p:nvPr/>
        </p:nvPicPr>
        <p:blipFill>
          <a:blip r:embed="rId3">
            <a:extLst/>
          </a:blip>
          <a:stretch>
            <a:fillRect/>
          </a:stretch>
        </p:blipFill>
        <p:spPr>
          <a:xfrm>
            <a:off x="7586318" y="2444750"/>
            <a:ext cx="555904" cy="555904"/>
          </a:xfrm>
          <a:prstGeom prst="rect">
            <a:avLst/>
          </a:prstGeom>
          <a:ln w="12700">
            <a:miter lim="400000"/>
          </a:ln>
        </p:spPr>
      </p:pic>
      <p:pic>
        <p:nvPicPr>
          <p:cNvPr id="213" name="Image" descr="Image"/>
          <p:cNvPicPr>
            <a:picLocks noChangeAspect="1"/>
          </p:cNvPicPr>
          <p:nvPr/>
        </p:nvPicPr>
        <p:blipFill>
          <a:blip r:embed="rId3">
            <a:extLst/>
          </a:blip>
          <a:stretch>
            <a:fillRect/>
          </a:stretch>
        </p:blipFill>
        <p:spPr>
          <a:xfrm>
            <a:off x="8500718" y="2444750"/>
            <a:ext cx="555904" cy="555904"/>
          </a:xfrm>
          <a:prstGeom prst="rect">
            <a:avLst/>
          </a:prstGeom>
          <a:ln w="12700">
            <a:miter lim="400000"/>
          </a:ln>
        </p:spPr>
      </p:pic>
      <p:pic>
        <p:nvPicPr>
          <p:cNvPr id="214" name="Image" descr="Image"/>
          <p:cNvPicPr>
            <a:picLocks noChangeAspect="1"/>
          </p:cNvPicPr>
          <p:nvPr/>
        </p:nvPicPr>
        <p:blipFill>
          <a:blip r:embed="rId4">
            <a:extLst/>
          </a:blip>
          <a:stretch>
            <a:fillRect/>
          </a:stretch>
        </p:blipFill>
        <p:spPr>
          <a:xfrm>
            <a:off x="719481" y="2021231"/>
            <a:ext cx="1402941" cy="1402941"/>
          </a:xfrm>
          <a:prstGeom prst="rect">
            <a:avLst/>
          </a:prstGeom>
          <a:ln w="12700">
            <a:miter lim="400000"/>
          </a:ln>
        </p:spPr>
      </p:pic>
      <p:pic>
        <p:nvPicPr>
          <p:cNvPr id="215" name="Image" descr="Image"/>
          <p:cNvPicPr>
            <a:picLocks noChangeAspect="1"/>
          </p:cNvPicPr>
          <p:nvPr/>
        </p:nvPicPr>
        <p:blipFill>
          <a:blip r:embed="rId4">
            <a:extLst/>
          </a:blip>
          <a:stretch>
            <a:fillRect/>
          </a:stretch>
        </p:blipFill>
        <p:spPr>
          <a:xfrm>
            <a:off x="719481" y="3771900"/>
            <a:ext cx="1402941" cy="1402941"/>
          </a:xfrm>
          <a:prstGeom prst="rect">
            <a:avLst/>
          </a:prstGeom>
          <a:ln w="12700">
            <a:miter lim="400000"/>
          </a:ln>
        </p:spPr>
      </p:pic>
      <p:sp>
        <p:nvSpPr>
          <p:cNvPr id="216" name="system 1"/>
          <p:cNvSpPr txBox="1"/>
          <p:nvPr/>
        </p:nvSpPr>
        <p:spPr>
          <a:xfrm>
            <a:off x="809946" y="3222751"/>
            <a:ext cx="1222012" cy="412498"/>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lnSpc>
                <a:spcPts val="4000"/>
              </a:lnSpc>
              <a:defRPr sz="2200">
                <a:solidFill>
                  <a:srgbClr val="000000"/>
                </a:solidFill>
                <a:latin typeface="Arial"/>
                <a:ea typeface="Arial"/>
                <a:cs typeface="Arial"/>
                <a:sym typeface="Arial"/>
              </a:defRPr>
            </a:lvl1pPr>
          </a:lstStyle>
          <a:p>
            <a:pPr/>
            <a:r>
              <a:t>system 1</a:t>
            </a:r>
          </a:p>
        </p:txBody>
      </p:sp>
      <p:sp>
        <p:nvSpPr>
          <p:cNvPr id="217" name="system 2"/>
          <p:cNvSpPr txBox="1"/>
          <p:nvPr/>
        </p:nvSpPr>
        <p:spPr>
          <a:xfrm>
            <a:off x="809946" y="5059698"/>
            <a:ext cx="1222012" cy="412498"/>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lnSpc>
                <a:spcPts val="4000"/>
              </a:lnSpc>
              <a:defRPr sz="2200">
                <a:solidFill>
                  <a:srgbClr val="000000"/>
                </a:solidFill>
                <a:latin typeface="Arial"/>
                <a:ea typeface="Arial"/>
                <a:cs typeface="Arial"/>
                <a:sym typeface="Arial"/>
              </a:defRPr>
            </a:lvl1pPr>
          </a:lstStyle>
          <a:p>
            <a:pPr/>
            <a:r>
              <a:t>system 2</a:t>
            </a:r>
          </a:p>
        </p:txBody>
      </p:sp>
      <p:pic>
        <p:nvPicPr>
          <p:cNvPr id="218" name="Image" descr="Image"/>
          <p:cNvPicPr>
            <a:picLocks noChangeAspect="1"/>
          </p:cNvPicPr>
          <p:nvPr/>
        </p:nvPicPr>
        <p:blipFill>
          <a:blip r:embed="rId3">
            <a:extLst/>
          </a:blip>
          <a:stretch>
            <a:fillRect/>
          </a:stretch>
        </p:blipFill>
        <p:spPr>
          <a:xfrm>
            <a:off x="2425193" y="4195418"/>
            <a:ext cx="555905" cy="555904"/>
          </a:xfrm>
          <a:prstGeom prst="rect">
            <a:avLst/>
          </a:prstGeom>
          <a:ln w="12700">
            <a:miter lim="400000"/>
          </a:ln>
        </p:spPr>
      </p:pic>
      <p:pic>
        <p:nvPicPr>
          <p:cNvPr id="219" name="Image" descr="Image"/>
          <p:cNvPicPr>
            <a:picLocks noChangeAspect="1"/>
          </p:cNvPicPr>
          <p:nvPr/>
        </p:nvPicPr>
        <p:blipFill>
          <a:blip r:embed="rId3">
            <a:extLst/>
          </a:blip>
          <a:stretch>
            <a:fillRect/>
          </a:stretch>
        </p:blipFill>
        <p:spPr>
          <a:xfrm>
            <a:off x="3212593" y="4195418"/>
            <a:ext cx="555905" cy="555904"/>
          </a:xfrm>
          <a:prstGeom prst="rect">
            <a:avLst/>
          </a:prstGeom>
          <a:ln w="12700">
            <a:miter lim="400000"/>
          </a:ln>
        </p:spPr>
      </p:pic>
      <p:pic>
        <p:nvPicPr>
          <p:cNvPr id="220" name="Image" descr="Image"/>
          <p:cNvPicPr>
            <a:picLocks noChangeAspect="1"/>
          </p:cNvPicPr>
          <p:nvPr/>
        </p:nvPicPr>
        <p:blipFill>
          <a:blip r:embed="rId3">
            <a:extLst/>
          </a:blip>
          <a:stretch>
            <a:fillRect/>
          </a:stretch>
        </p:blipFill>
        <p:spPr>
          <a:xfrm>
            <a:off x="4126993" y="4195418"/>
            <a:ext cx="555905" cy="555904"/>
          </a:xfrm>
          <a:prstGeom prst="rect">
            <a:avLst/>
          </a:prstGeom>
          <a:ln w="12700">
            <a:miter lim="400000"/>
          </a:ln>
        </p:spPr>
      </p:pic>
      <p:pic>
        <p:nvPicPr>
          <p:cNvPr id="221" name="Image" descr="Image"/>
          <p:cNvPicPr>
            <a:picLocks noChangeAspect="1"/>
          </p:cNvPicPr>
          <p:nvPr/>
        </p:nvPicPr>
        <p:blipFill>
          <a:blip r:embed="rId3">
            <a:extLst/>
          </a:blip>
          <a:stretch>
            <a:fillRect/>
          </a:stretch>
        </p:blipFill>
        <p:spPr>
          <a:xfrm>
            <a:off x="5041393" y="4195418"/>
            <a:ext cx="555905" cy="555904"/>
          </a:xfrm>
          <a:prstGeom prst="rect">
            <a:avLst/>
          </a:prstGeom>
          <a:ln w="12700">
            <a:miter lim="400000"/>
          </a:ln>
        </p:spPr>
      </p:pic>
      <p:pic>
        <p:nvPicPr>
          <p:cNvPr id="222" name="Image" descr="Image"/>
          <p:cNvPicPr>
            <a:picLocks noChangeAspect="1"/>
          </p:cNvPicPr>
          <p:nvPr/>
        </p:nvPicPr>
        <p:blipFill>
          <a:blip r:embed="rId3">
            <a:extLst/>
          </a:blip>
          <a:stretch>
            <a:fillRect/>
          </a:stretch>
        </p:blipFill>
        <p:spPr>
          <a:xfrm>
            <a:off x="5955793" y="4195418"/>
            <a:ext cx="555905" cy="555904"/>
          </a:xfrm>
          <a:prstGeom prst="rect">
            <a:avLst/>
          </a:prstGeom>
          <a:ln w="12700">
            <a:miter lim="400000"/>
          </a:ln>
        </p:spPr>
      </p:pic>
      <p:pic>
        <p:nvPicPr>
          <p:cNvPr id="223" name="Image" descr="Image"/>
          <p:cNvPicPr>
            <a:picLocks noChangeAspect="1"/>
          </p:cNvPicPr>
          <p:nvPr/>
        </p:nvPicPr>
        <p:blipFill>
          <a:blip r:embed="rId3">
            <a:extLst/>
          </a:blip>
          <a:stretch>
            <a:fillRect/>
          </a:stretch>
        </p:blipFill>
        <p:spPr>
          <a:xfrm>
            <a:off x="6743193" y="4195418"/>
            <a:ext cx="555905" cy="555904"/>
          </a:xfrm>
          <a:prstGeom prst="rect">
            <a:avLst/>
          </a:prstGeom>
          <a:ln w="12700">
            <a:miter lim="400000"/>
          </a:ln>
        </p:spPr>
      </p:pic>
      <p:pic>
        <p:nvPicPr>
          <p:cNvPr id="224" name="Image" descr="Image"/>
          <p:cNvPicPr>
            <a:picLocks noChangeAspect="1"/>
          </p:cNvPicPr>
          <p:nvPr/>
        </p:nvPicPr>
        <p:blipFill>
          <a:blip r:embed="rId3">
            <a:extLst/>
          </a:blip>
          <a:stretch>
            <a:fillRect/>
          </a:stretch>
        </p:blipFill>
        <p:spPr>
          <a:xfrm>
            <a:off x="7657593" y="4195418"/>
            <a:ext cx="555905" cy="555904"/>
          </a:xfrm>
          <a:prstGeom prst="rect">
            <a:avLst/>
          </a:prstGeom>
          <a:ln w="12700">
            <a:miter lim="400000"/>
          </a:ln>
        </p:spPr>
      </p:pic>
      <p:pic>
        <p:nvPicPr>
          <p:cNvPr id="225" name="Image" descr="Image"/>
          <p:cNvPicPr>
            <a:picLocks noChangeAspect="1"/>
          </p:cNvPicPr>
          <p:nvPr/>
        </p:nvPicPr>
        <p:blipFill>
          <a:blip r:embed="rId3">
            <a:extLst/>
          </a:blip>
          <a:stretch>
            <a:fillRect/>
          </a:stretch>
        </p:blipFill>
        <p:spPr>
          <a:xfrm>
            <a:off x="8571993" y="4195418"/>
            <a:ext cx="555905" cy="555904"/>
          </a:xfrm>
          <a:prstGeom prst="rect">
            <a:avLst/>
          </a:prstGeom>
          <a:ln w="12700">
            <a:miter lim="400000"/>
          </a:ln>
        </p:spPr>
      </p:pic>
      <p:sp>
        <p:nvSpPr>
          <p:cNvPr id="226" name="Line"/>
          <p:cNvSpPr/>
          <p:nvPr/>
        </p:nvSpPr>
        <p:spPr>
          <a:xfrm>
            <a:off x="9422380" y="2850868"/>
            <a:ext cx="1359459" cy="947597"/>
          </a:xfrm>
          <a:prstGeom prst="line">
            <a:avLst/>
          </a:prstGeom>
          <a:ln w="25400">
            <a:solidFill>
              <a:srgbClr val="000000"/>
            </a:solidFill>
            <a:tailEnd type="triangle"/>
          </a:ln>
        </p:spPr>
        <p:txBody>
          <a:bodyPr lIns="45718" tIns="45718" rIns="45718" bIns="45718"/>
          <a:lstStyle/>
          <a:p>
            <a:pPr/>
          </a:p>
        </p:txBody>
      </p:sp>
      <p:sp>
        <p:nvSpPr>
          <p:cNvPr id="227" name="Line"/>
          <p:cNvSpPr/>
          <p:nvPr/>
        </p:nvSpPr>
        <p:spPr>
          <a:xfrm flipV="1">
            <a:off x="9364627" y="3874664"/>
            <a:ext cx="1417174" cy="641044"/>
          </a:xfrm>
          <a:prstGeom prst="line">
            <a:avLst/>
          </a:prstGeom>
          <a:ln w="25400">
            <a:solidFill>
              <a:srgbClr val="000000"/>
            </a:solidFill>
            <a:tailEnd type="triangle"/>
          </a:ln>
        </p:spPr>
        <p:txBody>
          <a:bodyPr lIns="45718" tIns="45718" rIns="45718" bIns="45718"/>
          <a:lstStyle/>
          <a:p>
            <a:pPr/>
          </a:p>
        </p:txBody>
      </p:sp>
      <p:sp>
        <p:nvSpPr>
          <p:cNvPr id="228" name="compare"/>
          <p:cNvSpPr txBox="1"/>
          <p:nvPr/>
        </p:nvSpPr>
        <p:spPr>
          <a:xfrm>
            <a:off x="10563545" y="4165521"/>
            <a:ext cx="1268806" cy="412498"/>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lnSpc>
                <a:spcPts val="4000"/>
              </a:lnSpc>
              <a:defRPr b="1" sz="2200">
                <a:solidFill>
                  <a:srgbClr val="FF2600"/>
                </a:solidFill>
                <a:latin typeface="Arial"/>
                <a:ea typeface="Arial"/>
                <a:cs typeface="Arial"/>
                <a:sym typeface="Arial"/>
              </a:defRPr>
            </a:lvl1pPr>
          </a:lstStyle>
          <a:p>
            <a:pPr/>
            <a:r>
              <a:t>compare</a:t>
            </a:r>
          </a:p>
        </p:txBody>
      </p:sp>
      <p:sp>
        <p:nvSpPr>
          <p:cNvPr id="229" name="Boolean retrieval system &lt; word indexing system"/>
          <p:cNvSpPr txBox="1"/>
          <p:nvPr/>
        </p:nvSpPr>
        <p:spPr>
          <a:xfrm>
            <a:off x="2100464" y="5828370"/>
            <a:ext cx="6664718" cy="41249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lnSpc>
                <a:spcPts val="4000"/>
              </a:lnSpc>
              <a:defRPr b="1" sz="2200">
                <a:solidFill>
                  <a:srgbClr val="FF2600"/>
                </a:solidFill>
                <a:latin typeface="Arial"/>
                <a:ea typeface="Arial"/>
                <a:cs typeface="Arial"/>
                <a:sym typeface="Arial"/>
              </a:defRPr>
            </a:lvl1pPr>
          </a:lstStyle>
          <a:p>
            <a:pPr/>
            <a:r>
              <a:t>Boolean retrieval system &lt; word indexing system</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0" presetID="1" grpId="1" fill="hold">
                                  <p:stCondLst>
                                    <p:cond delay="0"/>
                                  </p:stCondLst>
                                  <p:iterate type="el" backwards="0">
                                    <p:tmAbs val="0"/>
                                  </p:iterate>
                                  <p:childTnLst>
                                    <p:set>
                                      <p:cBhvr>
                                        <p:cTn id="6" fill="hold"/>
                                        <p:tgtEl>
                                          <p:spTgt spid="226"/>
                                        </p:tgtEl>
                                        <p:attrNameLst>
                                          <p:attrName>style.visibility</p:attrName>
                                        </p:attrNameLst>
                                      </p:cBhvr>
                                      <p:to>
                                        <p:strVal val="visible"/>
                                      </p:to>
                                    </p:set>
                                  </p:childTnLst>
                                </p:cTn>
                              </p:par>
                            </p:childTnLst>
                          </p:cTn>
                        </p:par>
                        <p:par>
                          <p:cTn id="7" fill="hold">
                            <p:stCondLst>
                              <p:cond delay="0"/>
                            </p:stCondLst>
                            <p:childTnLst>
                              <p:par>
                                <p:cTn id="8" presetClass="entr" nodeType="afterEffect" presetSubtype="0" presetID="1" grpId="2" fill="hold">
                                  <p:stCondLst>
                                    <p:cond delay="0"/>
                                  </p:stCondLst>
                                  <p:iterate type="el" backwards="0">
                                    <p:tmAbs val="0"/>
                                  </p:iterate>
                                  <p:childTnLst>
                                    <p:set>
                                      <p:cBhvr>
                                        <p:cTn id="9" fill="hold"/>
                                        <p:tgtEl>
                                          <p:spTgt spid="22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27" grpId="2"/>
      <p:bldP build="whole" bldLvl="1" animBg="1" rev="0" advAuto="0" spid="226" grpId="1"/>
    </p:bldLst>
  </p:timing>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3" name="Word indexing: vector-space model"/>
          <p:cNvSpPr txBox="1"/>
          <p:nvPr>
            <p:ph type="title" idx="4294967295"/>
          </p:nvPr>
        </p:nvSpPr>
        <p:spPr>
          <a:xfrm>
            <a:off x="666260" y="503237"/>
            <a:ext cx="10550771" cy="657450"/>
          </a:xfrm>
          <a:prstGeom prst="rect">
            <a:avLst/>
          </a:prstGeom>
        </p:spPr>
        <p:txBody>
          <a:bodyPr lIns="45719" tIns="45719" rIns="45719" bIns="45719" anchor="t"/>
          <a:lstStyle/>
          <a:p>
            <a:pPr lvl="1" algn="l">
              <a:defRPr b="1" sz="3000">
                <a:solidFill>
                  <a:srgbClr val="000000"/>
                </a:solidFill>
                <a:latin typeface="Arial"/>
                <a:ea typeface="Arial"/>
                <a:cs typeface="Arial"/>
                <a:sym typeface="Arial"/>
              </a:defRPr>
            </a:pPr>
            <a:r>
              <a:t>Word indexing: vector-space model</a:t>
            </a:r>
          </a:p>
        </p:txBody>
      </p:sp>
      <p:sp>
        <p:nvSpPr>
          <p:cNvPr id="234" name="Slide Number"/>
          <p:cNvSpPr txBox="1"/>
          <p:nvPr>
            <p:ph type="sldNum" sz="quarter" idx="4294967295"/>
          </p:nvPr>
        </p:nvSpPr>
        <p:spPr>
          <a:xfrm>
            <a:off x="10787344" y="6049983"/>
            <a:ext cx="366664" cy="355229"/>
          </a:xfrm>
          <a:prstGeom prst="rect">
            <a:avLst/>
          </a:prstGeom>
          <a:extLst>
            <a:ext uri="{C572A759-6A51-4108-AA02-DFA0A04FC94B}">
              <ma14:wrappingTextBoxFlag xmlns:ma14="http://schemas.microsoft.com/office/mac/drawingml/2011/main" val="1"/>
            </a:ext>
          </a:extLst>
        </p:spPr>
        <p:txBody>
          <a:bodyPr lIns="35718" tIns="35718" rIns="35718" bIns="35718" anchor="t"/>
          <a:lstStyle>
            <a:lvl1pPr algn="ctr" defTabSz="410765">
              <a:defRPr sz="2000">
                <a:solidFill>
                  <a:srgbClr val="000000"/>
                </a:solidFill>
                <a:latin typeface="Arial"/>
                <a:ea typeface="Arial"/>
                <a:cs typeface="Arial"/>
                <a:sym typeface="Arial"/>
              </a:defRPr>
            </a:lvl1pPr>
          </a:lstStyle>
          <a:p>
            <a:pPr/>
            <a:fld id="{86CB4B4D-7CA3-9044-876B-883B54F8677D}" type="slidenum"/>
          </a:p>
        </p:txBody>
      </p:sp>
      <p:pic>
        <p:nvPicPr>
          <p:cNvPr id="235" name="Image" descr="Image"/>
          <p:cNvPicPr>
            <a:picLocks noChangeAspect="1"/>
          </p:cNvPicPr>
          <p:nvPr/>
        </p:nvPicPr>
        <p:blipFill>
          <a:blip r:embed="rId3">
            <a:extLst/>
          </a:blip>
          <a:stretch>
            <a:fillRect/>
          </a:stretch>
        </p:blipFill>
        <p:spPr>
          <a:xfrm>
            <a:off x="1803400" y="1593850"/>
            <a:ext cx="4622800" cy="4229100"/>
          </a:xfrm>
          <a:prstGeom prst="rect">
            <a:avLst/>
          </a:prstGeom>
          <a:ln w="12700">
            <a:miter lim="400000"/>
          </a:ln>
        </p:spPr>
      </p:pic>
      <p:sp>
        <p:nvSpPr>
          <p:cNvPr id="236" name="Represent each document/query as a vector…"/>
          <p:cNvSpPr txBox="1"/>
          <p:nvPr>
            <p:ph type="body" sz="quarter" idx="4294967295"/>
          </p:nvPr>
        </p:nvSpPr>
        <p:spPr>
          <a:xfrm>
            <a:off x="6866855" y="2525352"/>
            <a:ext cx="4309518" cy="2159966"/>
          </a:xfrm>
          <a:prstGeom prst="rect">
            <a:avLst/>
          </a:prstGeom>
        </p:spPr>
        <p:txBody>
          <a:bodyPr lIns="45719" tIns="45719" rIns="45719" bIns="45719"/>
          <a:lstStyle/>
          <a:p>
            <a:pPr>
              <a:spcBef>
                <a:spcPts val="500"/>
              </a:spcBef>
              <a:defRPr sz="2400">
                <a:solidFill>
                  <a:srgbClr val="000000"/>
                </a:solidFill>
                <a:latin typeface="Arial"/>
                <a:ea typeface="Arial"/>
                <a:cs typeface="Arial"/>
                <a:sym typeface="Arial"/>
              </a:defRPr>
            </a:pPr>
            <a:r>
              <a:t>Represent each document/query as a vector</a:t>
            </a:r>
          </a:p>
          <a:p>
            <a:pPr>
              <a:spcBef>
                <a:spcPts val="500"/>
              </a:spcBef>
              <a:defRPr sz="2400">
                <a:solidFill>
                  <a:srgbClr val="000000"/>
                </a:solidFill>
                <a:latin typeface="Arial"/>
                <a:ea typeface="Arial"/>
                <a:cs typeface="Arial"/>
                <a:sym typeface="Arial"/>
              </a:defRPr>
            </a:pPr>
          </a:p>
          <a:p>
            <a:pPr>
              <a:spcBef>
                <a:spcPts val="500"/>
              </a:spcBef>
              <a:defRPr sz="2400">
                <a:solidFill>
                  <a:srgbClr val="000000"/>
                </a:solidFill>
                <a:latin typeface="Arial"/>
                <a:ea typeface="Arial"/>
                <a:cs typeface="Arial"/>
                <a:sym typeface="Arial"/>
              </a:defRPr>
            </a:pPr>
            <a:r>
              <a:t>The similarity = cosine score between the vectors</a:t>
            </a:r>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0" name="Term frequency"/>
          <p:cNvSpPr txBox="1"/>
          <p:nvPr>
            <p:ph type="title" idx="4294967295"/>
          </p:nvPr>
        </p:nvSpPr>
        <p:spPr>
          <a:xfrm>
            <a:off x="666260" y="503237"/>
            <a:ext cx="10550771" cy="657450"/>
          </a:xfrm>
          <a:prstGeom prst="rect">
            <a:avLst/>
          </a:prstGeom>
        </p:spPr>
        <p:txBody>
          <a:bodyPr lIns="45719" tIns="45719" rIns="45719" bIns="45719" anchor="t"/>
          <a:lstStyle>
            <a:lvl1pPr algn="l">
              <a:defRPr b="1" sz="3000">
                <a:solidFill>
                  <a:srgbClr val="000000"/>
                </a:solidFill>
                <a:latin typeface="Arial"/>
                <a:ea typeface="Arial"/>
                <a:cs typeface="Arial"/>
                <a:sym typeface="Arial"/>
              </a:defRPr>
            </a:lvl1pPr>
          </a:lstStyle>
          <a:p>
            <a:pPr/>
            <a:r>
              <a:t>Term frequency</a:t>
            </a:r>
          </a:p>
        </p:txBody>
      </p:sp>
      <p:sp>
        <p:nvSpPr>
          <p:cNvPr id="241" name="Slide Number"/>
          <p:cNvSpPr txBox="1"/>
          <p:nvPr>
            <p:ph type="sldNum" sz="quarter" idx="4294967295"/>
          </p:nvPr>
        </p:nvSpPr>
        <p:spPr>
          <a:xfrm>
            <a:off x="10787344" y="6049983"/>
            <a:ext cx="366664" cy="355229"/>
          </a:xfrm>
          <a:prstGeom prst="rect">
            <a:avLst/>
          </a:prstGeom>
          <a:extLst>
            <a:ext uri="{C572A759-6A51-4108-AA02-DFA0A04FC94B}">
              <ma14:wrappingTextBoxFlag xmlns:ma14="http://schemas.microsoft.com/office/mac/drawingml/2011/main" val="1"/>
            </a:ext>
          </a:extLst>
        </p:spPr>
        <p:txBody>
          <a:bodyPr lIns="35718" tIns="35718" rIns="35718" bIns="35718" anchor="t"/>
          <a:lstStyle>
            <a:lvl1pPr algn="ctr" defTabSz="410765">
              <a:defRPr sz="2000">
                <a:solidFill>
                  <a:srgbClr val="000000"/>
                </a:solidFill>
                <a:latin typeface="Arial"/>
                <a:ea typeface="Arial"/>
                <a:cs typeface="Arial"/>
                <a:sym typeface="Arial"/>
              </a:defRPr>
            </a:lvl1pPr>
          </a:lstStyle>
          <a:p>
            <a:pPr/>
            <a:fld id="{86CB4B4D-7CA3-9044-876B-883B54F8677D}" type="slidenum"/>
          </a:p>
        </p:txBody>
      </p:sp>
      <p:sp>
        <p:nvSpPr>
          <p:cNvPr id="242" name="query = “the business intelligence”…"/>
          <p:cNvSpPr txBox="1"/>
          <p:nvPr/>
        </p:nvSpPr>
        <p:spPr>
          <a:xfrm>
            <a:off x="5850371" y="4912083"/>
            <a:ext cx="5590085" cy="1807296"/>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marL="342900" indent="-342900">
              <a:spcBef>
                <a:spcPts val="500"/>
              </a:spcBef>
              <a:buSzPct val="100000"/>
              <a:buFont typeface="Arial"/>
              <a:buChar char="•"/>
              <a:defRPr sz="2400">
                <a:solidFill>
                  <a:srgbClr val="000000"/>
                </a:solidFill>
                <a:latin typeface="Arial"/>
                <a:ea typeface="Arial"/>
                <a:cs typeface="Arial"/>
                <a:sym typeface="Arial"/>
              </a:defRPr>
            </a:pPr>
            <a:r>
              <a:t>query = “the business intelligence” </a:t>
            </a:r>
          </a:p>
          <a:p>
            <a:pPr marL="342900" indent="-342900">
              <a:spcBef>
                <a:spcPts val="500"/>
              </a:spcBef>
              <a:buSzPct val="100000"/>
              <a:buFont typeface="Arial"/>
              <a:buChar char="•"/>
              <a:defRPr sz="2400">
                <a:solidFill>
                  <a:srgbClr val="000000"/>
                </a:solidFill>
                <a:latin typeface="Arial"/>
                <a:ea typeface="Arial"/>
                <a:cs typeface="Arial"/>
                <a:sym typeface="Arial"/>
              </a:defRPr>
            </a:pPr>
            <a:r>
              <a:t>q = [1, 0, 1, 0, 1, 0, 0]</a:t>
            </a:r>
          </a:p>
        </p:txBody>
      </p:sp>
      <p:sp>
        <p:nvSpPr>
          <p:cNvPr id="243" name="artificial"/>
          <p:cNvSpPr txBox="1"/>
          <p:nvPr/>
        </p:nvSpPr>
        <p:spPr>
          <a:xfrm>
            <a:off x="8909492" y="1900901"/>
            <a:ext cx="805864" cy="301107"/>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spcBef>
                <a:spcPts val="500"/>
              </a:spcBef>
              <a:defRPr sz="1500">
                <a:solidFill>
                  <a:srgbClr val="000000"/>
                </a:solidFill>
                <a:latin typeface="Arial"/>
                <a:ea typeface="Arial"/>
                <a:cs typeface="Arial"/>
                <a:sym typeface="Arial"/>
              </a:defRPr>
            </a:lvl1pPr>
          </a:lstStyle>
          <a:p>
            <a:pPr/>
            <a:r>
              <a:t>artificial</a:t>
            </a:r>
          </a:p>
        </p:txBody>
      </p:sp>
      <p:pic>
        <p:nvPicPr>
          <p:cNvPr id="244" name="latex-image-1.pdf" descr="latex-image-1.pdf"/>
          <p:cNvPicPr>
            <a:picLocks noChangeAspect="1"/>
          </p:cNvPicPr>
          <p:nvPr/>
        </p:nvPicPr>
        <p:blipFill>
          <a:blip r:embed="rId3">
            <a:extLst/>
          </a:blip>
          <a:stretch>
            <a:fillRect/>
          </a:stretch>
        </p:blipFill>
        <p:spPr>
          <a:xfrm>
            <a:off x="1653396" y="3694413"/>
            <a:ext cx="2807610" cy="301107"/>
          </a:xfrm>
          <a:prstGeom prst="rect">
            <a:avLst/>
          </a:prstGeom>
          <a:ln w="12700">
            <a:miter lim="400000"/>
          </a:ln>
        </p:spPr>
      </p:pic>
      <p:pic>
        <p:nvPicPr>
          <p:cNvPr id="245" name="latex-image-1.pdf" descr="latex-image-1.pdf"/>
          <p:cNvPicPr>
            <a:picLocks noChangeAspect="1"/>
          </p:cNvPicPr>
          <p:nvPr/>
        </p:nvPicPr>
        <p:blipFill>
          <a:blip r:embed="rId4">
            <a:extLst/>
          </a:blip>
          <a:stretch>
            <a:fillRect/>
          </a:stretch>
        </p:blipFill>
        <p:spPr>
          <a:xfrm>
            <a:off x="1587450" y="4214212"/>
            <a:ext cx="5116571" cy="319786"/>
          </a:xfrm>
          <a:prstGeom prst="rect">
            <a:avLst/>
          </a:prstGeom>
          <a:ln w="12700">
            <a:miter lim="400000"/>
          </a:ln>
        </p:spPr>
      </p:pic>
      <p:sp>
        <p:nvSpPr>
          <p:cNvPr id="246" name="Document-term matrix"/>
          <p:cNvSpPr txBox="1"/>
          <p:nvPr/>
        </p:nvSpPr>
        <p:spPr>
          <a:xfrm>
            <a:off x="4376720" y="956592"/>
            <a:ext cx="2867579" cy="41249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lnSpc>
                <a:spcPts val="4000"/>
              </a:lnSpc>
              <a:defRPr sz="2200">
                <a:solidFill>
                  <a:srgbClr val="000000"/>
                </a:solidFill>
                <a:latin typeface="Arial"/>
                <a:ea typeface="Arial"/>
                <a:cs typeface="Arial"/>
                <a:sym typeface="Arial"/>
              </a:defRPr>
            </a:lvl1pPr>
          </a:lstStyle>
          <a:p>
            <a:pPr/>
            <a:r>
              <a:t>Document-term matrix</a:t>
            </a:r>
          </a:p>
        </p:txBody>
      </p:sp>
      <p:sp>
        <p:nvSpPr>
          <p:cNvPr id="247" name="d1 = [0, 1, 3, 1, 0, 1, 0]…"/>
          <p:cNvSpPr txBox="1"/>
          <p:nvPr>
            <p:ph type="body" sz="quarter" idx="4294967295"/>
          </p:nvPr>
        </p:nvSpPr>
        <p:spPr>
          <a:xfrm>
            <a:off x="1109393" y="4912083"/>
            <a:ext cx="5590085" cy="1807296"/>
          </a:xfrm>
          <a:prstGeom prst="rect">
            <a:avLst/>
          </a:prstGeom>
        </p:spPr>
        <p:txBody>
          <a:bodyPr lIns="45719" tIns="45719" rIns="45719" bIns="45719"/>
          <a:lstStyle/>
          <a:p>
            <a:pPr>
              <a:spcBef>
                <a:spcPts val="500"/>
              </a:spcBef>
              <a:defRPr sz="2400">
                <a:solidFill>
                  <a:srgbClr val="000000"/>
                </a:solidFill>
                <a:latin typeface="Arial"/>
                <a:ea typeface="Arial"/>
                <a:cs typeface="Arial"/>
                <a:sym typeface="Arial"/>
              </a:defRPr>
            </a:pPr>
            <a:r>
              <a:t>d1 = [0, 1, 3, 1, 0, 1, 0]</a:t>
            </a:r>
          </a:p>
          <a:p>
            <a:pPr>
              <a:spcBef>
                <a:spcPts val="500"/>
              </a:spcBef>
              <a:defRPr sz="2400">
                <a:solidFill>
                  <a:srgbClr val="000000"/>
                </a:solidFill>
                <a:latin typeface="Arial"/>
                <a:ea typeface="Arial"/>
                <a:cs typeface="Arial"/>
                <a:sym typeface="Arial"/>
              </a:defRPr>
            </a:pPr>
            <a:r>
              <a:t>d2 = [1, 0, 0, 0, 0, 0, 1]</a:t>
            </a:r>
          </a:p>
        </p:txBody>
      </p:sp>
      <p:graphicFrame>
        <p:nvGraphicFramePr>
          <p:cNvPr id="248" name="Table"/>
          <p:cNvGraphicFramePr/>
          <p:nvPr/>
        </p:nvGraphicFramePr>
        <p:xfrm>
          <a:off x="747140" y="1701869"/>
          <a:ext cx="10710420" cy="1464062"/>
        </p:xfrm>
        <a:graphic xmlns:a="http://schemas.openxmlformats.org/drawingml/2006/main">
          <a:graphicData uri="http://schemas.openxmlformats.org/drawingml/2006/table">
            <a:tbl>
              <a:tblPr firstCol="0" firstRow="0" lastCol="0" lastRow="0" bandCol="0" bandRow="1" rtl="0">
                <a:tableStyleId>{4C3C2611-4C71-4FC5-86AE-919BDF0F9419}</a:tableStyleId>
              </a:tblPr>
              <a:tblGrid>
                <a:gridCol w="1375833"/>
                <a:gridCol w="1375833"/>
                <a:gridCol w="1514439"/>
                <a:gridCol w="1311006"/>
                <a:gridCol w="1389446"/>
                <a:gridCol w="1243720"/>
                <a:gridCol w="1243720"/>
                <a:gridCol w="1243720"/>
              </a:tblGrid>
              <a:tr h="559306">
                <a:tc>
                  <a:txBody>
                    <a:bodyPr/>
                    <a:lstStyle/>
                    <a:p>
                      <a:pPr algn="ctr">
                        <a:defRPr b="1">
                          <a:latin typeface="Arial"/>
                          <a:ea typeface="Arial"/>
                          <a:cs typeface="Arial"/>
                          <a:sym typeface="Arial"/>
                        </a:defRPr>
                      </a:pPr>
                    </a:p>
                  </a:txBody>
                  <a:tcPr marL="0" marR="0" marT="0" marB="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FFFFF"/>
                    </a:solidFill>
                  </a:tcPr>
                </a:tc>
                <a:tc>
                  <a:txBody>
                    <a:bodyPr/>
                    <a:lstStyle/>
                    <a:p>
                      <a:pPr algn="ctr">
                        <a:defRPr>
                          <a:solidFill>
                            <a:srgbClr val="000000"/>
                          </a:solidFill>
                        </a:defRPr>
                      </a:pPr>
                      <a:r>
                        <a:rPr b="1">
                          <a:solidFill>
                            <a:schemeClr val="accent1"/>
                          </a:solidFill>
                          <a:latin typeface="Arial"/>
                          <a:ea typeface="Arial"/>
                          <a:cs typeface="Arial"/>
                          <a:sym typeface="Arial"/>
                        </a:rPr>
                        <a:t>intelligence</a:t>
                      </a:r>
                    </a:p>
                  </a:txBody>
                  <a:tcPr marL="0" marR="0" marT="0" marB="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FFFFF"/>
                    </a:solidFill>
                  </a:tcPr>
                </a:tc>
                <a:tc>
                  <a:txBody>
                    <a:bodyPr/>
                    <a:lstStyle/>
                    <a:p>
                      <a:pPr algn="ctr">
                        <a:defRPr>
                          <a:solidFill>
                            <a:srgbClr val="000000"/>
                          </a:solidFill>
                        </a:defRPr>
                      </a:pPr>
                      <a:r>
                        <a:rPr b="1">
                          <a:solidFill>
                            <a:schemeClr val="accent1"/>
                          </a:solidFill>
                          <a:latin typeface="Arial"/>
                          <a:ea typeface="Arial"/>
                          <a:cs typeface="Arial"/>
                          <a:sym typeface="Arial"/>
                        </a:rPr>
                        <a:t>book</a:t>
                      </a:r>
                    </a:p>
                  </a:txBody>
                  <a:tcPr marL="0" marR="0" marT="0" marB="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FFFFF"/>
                    </a:solidFill>
                  </a:tcPr>
                </a:tc>
                <a:tc>
                  <a:txBody>
                    <a:bodyPr/>
                    <a:lstStyle/>
                    <a:p>
                      <a:pPr algn="ctr">
                        <a:defRPr>
                          <a:solidFill>
                            <a:srgbClr val="000000"/>
                          </a:solidFill>
                        </a:defRPr>
                      </a:pPr>
                      <a:r>
                        <a:rPr b="1">
                          <a:solidFill>
                            <a:schemeClr val="accent1"/>
                          </a:solidFill>
                          <a:latin typeface="Arial"/>
                          <a:ea typeface="Arial"/>
                          <a:cs typeface="Arial"/>
                          <a:sym typeface="Arial"/>
                        </a:rPr>
                        <a:t>the</a:t>
                      </a:r>
                    </a:p>
                  </a:txBody>
                  <a:tcPr marL="0" marR="0" marT="0" marB="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FFFFF"/>
                    </a:solidFill>
                  </a:tcPr>
                </a:tc>
                <a:tc>
                  <a:txBody>
                    <a:bodyPr/>
                    <a:lstStyle/>
                    <a:p>
                      <a:pPr algn="ctr">
                        <a:defRPr>
                          <a:solidFill>
                            <a:srgbClr val="000000"/>
                          </a:solidFill>
                        </a:defRPr>
                      </a:pPr>
                      <a:r>
                        <a:rPr b="1">
                          <a:solidFill>
                            <a:schemeClr val="accent1"/>
                          </a:solidFill>
                          <a:latin typeface="Arial"/>
                          <a:ea typeface="Arial"/>
                          <a:cs typeface="Arial"/>
                          <a:sym typeface="Arial"/>
                        </a:rPr>
                        <a:t>cat</a:t>
                      </a:r>
                    </a:p>
                  </a:txBody>
                  <a:tcPr marL="0" marR="0" marT="0" marB="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FFFFF"/>
                    </a:solidFill>
                  </a:tcPr>
                </a:tc>
                <a:tc>
                  <a:txBody>
                    <a:bodyPr/>
                    <a:lstStyle/>
                    <a:p>
                      <a:pPr algn="ctr">
                        <a:defRPr>
                          <a:solidFill>
                            <a:srgbClr val="000000"/>
                          </a:solidFill>
                        </a:defRPr>
                      </a:pPr>
                      <a:r>
                        <a:rPr b="1">
                          <a:solidFill>
                            <a:schemeClr val="accent1"/>
                          </a:solidFill>
                          <a:latin typeface="Arial"/>
                          <a:ea typeface="Arial"/>
                          <a:cs typeface="Arial"/>
                          <a:sym typeface="Arial"/>
                        </a:rPr>
                        <a:t>artificial</a:t>
                      </a:r>
                    </a:p>
                  </a:txBody>
                  <a:tcPr marL="0" marR="0" marT="0" marB="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FFFFF"/>
                    </a:solidFill>
                  </a:tcPr>
                </a:tc>
                <a:tc>
                  <a:txBody>
                    <a:bodyPr/>
                    <a:lstStyle/>
                    <a:p>
                      <a:pPr algn="ctr">
                        <a:defRPr>
                          <a:solidFill>
                            <a:srgbClr val="000000"/>
                          </a:solidFill>
                        </a:defRPr>
                      </a:pPr>
                      <a:r>
                        <a:rPr b="1">
                          <a:solidFill>
                            <a:schemeClr val="accent1"/>
                          </a:solidFill>
                          <a:latin typeface="Arial"/>
                          <a:ea typeface="Arial"/>
                          <a:cs typeface="Arial"/>
                          <a:sym typeface="Arial"/>
                        </a:rPr>
                        <a:t>dog</a:t>
                      </a:r>
                    </a:p>
                  </a:txBody>
                  <a:tcPr marL="0" marR="0" marT="0" marB="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FFFFF"/>
                    </a:solidFill>
                  </a:tcPr>
                </a:tc>
                <a:tc>
                  <a:txBody>
                    <a:bodyPr/>
                    <a:lstStyle/>
                    <a:p>
                      <a:pPr algn="ctr">
                        <a:defRPr>
                          <a:solidFill>
                            <a:srgbClr val="000000"/>
                          </a:solidFill>
                        </a:defRPr>
                      </a:pPr>
                      <a:r>
                        <a:rPr b="1">
                          <a:solidFill>
                            <a:schemeClr val="accent1"/>
                          </a:solidFill>
                          <a:latin typeface="Arial"/>
                          <a:ea typeface="Arial"/>
                          <a:cs typeface="Arial"/>
                          <a:sym typeface="Arial"/>
                        </a:rPr>
                        <a:t>business</a:t>
                      </a:r>
                    </a:p>
                  </a:txBody>
                  <a:tcPr marL="0" marR="0" marT="0" marB="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FFFFF"/>
                    </a:solidFill>
                  </a:tcPr>
                </a:tc>
              </a:tr>
              <a:tr h="297351">
                <a:tc>
                  <a:txBody>
                    <a:bodyPr/>
                    <a:lstStyle/>
                    <a:p>
                      <a:pPr algn="ctr">
                        <a:defRPr>
                          <a:solidFill>
                            <a:srgbClr val="000000"/>
                          </a:solidFill>
                        </a:defRPr>
                      </a:pPr>
                      <a:r>
                        <a:rPr>
                          <a:solidFill>
                            <a:schemeClr val="accent1"/>
                          </a:solidFill>
                          <a:latin typeface="Arial"/>
                          <a:ea typeface="Arial"/>
                          <a:cs typeface="Arial"/>
                          <a:sym typeface="Arial"/>
                        </a:rPr>
                        <a:t>Doc1</a:t>
                      </a:r>
                    </a:p>
                  </a:txBody>
                  <a:tcPr marL="0" marR="0" marT="0" marB="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FFFFF"/>
                    </a:solidFill>
                  </a:tcPr>
                </a:tc>
                <a:tc>
                  <a:txBody>
                    <a:bodyPr/>
                    <a:lstStyle/>
                    <a:p>
                      <a:pPr algn="ctr">
                        <a:defRPr>
                          <a:solidFill>
                            <a:srgbClr val="000000"/>
                          </a:solidFill>
                        </a:defRPr>
                      </a:pPr>
                      <a:r>
                        <a:rPr>
                          <a:solidFill>
                            <a:schemeClr val="accent1"/>
                          </a:solidFill>
                          <a:latin typeface="Arial"/>
                          <a:ea typeface="Arial"/>
                          <a:cs typeface="Arial"/>
                          <a:sym typeface="Arial"/>
                        </a:rPr>
                        <a:t>0</a:t>
                      </a:r>
                    </a:p>
                  </a:txBody>
                  <a:tcPr marL="0" marR="0" marT="0" marB="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FFFFF"/>
                    </a:solidFill>
                  </a:tcPr>
                </a:tc>
                <a:tc>
                  <a:txBody>
                    <a:bodyPr/>
                    <a:lstStyle/>
                    <a:p>
                      <a:pPr algn="ctr">
                        <a:defRPr>
                          <a:solidFill>
                            <a:srgbClr val="000000"/>
                          </a:solidFill>
                        </a:defRPr>
                      </a:pPr>
                      <a:r>
                        <a:rPr>
                          <a:solidFill>
                            <a:schemeClr val="accent1"/>
                          </a:solidFill>
                          <a:latin typeface="Arial"/>
                          <a:ea typeface="Arial"/>
                          <a:cs typeface="Arial"/>
                          <a:sym typeface="Arial"/>
                        </a:rPr>
                        <a:t>1</a:t>
                      </a:r>
                    </a:p>
                  </a:txBody>
                  <a:tcPr marL="0" marR="0" marT="0" marB="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FFFFF"/>
                    </a:solidFill>
                  </a:tcPr>
                </a:tc>
                <a:tc>
                  <a:txBody>
                    <a:bodyPr/>
                    <a:lstStyle/>
                    <a:p>
                      <a:pPr algn="ctr">
                        <a:defRPr>
                          <a:solidFill>
                            <a:srgbClr val="000000"/>
                          </a:solidFill>
                        </a:defRPr>
                      </a:pPr>
                      <a:r>
                        <a:rPr>
                          <a:solidFill>
                            <a:schemeClr val="accent1"/>
                          </a:solidFill>
                          <a:latin typeface="Arial"/>
                          <a:ea typeface="Arial"/>
                          <a:cs typeface="Arial"/>
                          <a:sym typeface="Arial"/>
                        </a:rPr>
                        <a:t>3</a:t>
                      </a:r>
                    </a:p>
                  </a:txBody>
                  <a:tcPr marL="0" marR="0" marT="0" marB="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FFFFF"/>
                    </a:solidFill>
                  </a:tcPr>
                </a:tc>
                <a:tc>
                  <a:txBody>
                    <a:bodyPr/>
                    <a:lstStyle/>
                    <a:p>
                      <a:pPr algn="ctr">
                        <a:defRPr>
                          <a:solidFill>
                            <a:srgbClr val="000000"/>
                          </a:solidFill>
                        </a:defRPr>
                      </a:pPr>
                      <a:r>
                        <a:rPr>
                          <a:solidFill>
                            <a:schemeClr val="accent1"/>
                          </a:solidFill>
                          <a:latin typeface="Arial"/>
                          <a:ea typeface="Arial"/>
                          <a:cs typeface="Arial"/>
                          <a:sym typeface="Arial"/>
                        </a:rPr>
                        <a:t>1</a:t>
                      </a:r>
                    </a:p>
                  </a:txBody>
                  <a:tcPr marL="0" marR="0" marT="0" marB="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FFFFF"/>
                    </a:solidFill>
                  </a:tcPr>
                </a:tc>
                <a:tc>
                  <a:txBody>
                    <a:bodyPr/>
                    <a:lstStyle/>
                    <a:p>
                      <a:pPr algn="ctr">
                        <a:defRPr>
                          <a:solidFill>
                            <a:srgbClr val="000000"/>
                          </a:solidFill>
                        </a:defRPr>
                      </a:pPr>
                      <a:r>
                        <a:rPr>
                          <a:solidFill>
                            <a:schemeClr val="accent1"/>
                          </a:solidFill>
                          <a:latin typeface="Arial"/>
                          <a:ea typeface="Arial"/>
                          <a:cs typeface="Arial"/>
                          <a:sym typeface="Arial"/>
                        </a:rPr>
                        <a:t>0</a:t>
                      </a:r>
                    </a:p>
                  </a:txBody>
                  <a:tcPr marL="0" marR="0" marT="0" marB="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FFFFF"/>
                    </a:solidFill>
                  </a:tcPr>
                </a:tc>
                <a:tc>
                  <a:txBody>
                    <a:bodyPr/>
                    <a:lstStyle/>
                    <a:p>
                      <a:pPr algn="ctr">
                        <a:defRPr>
                          <a:solidFill>
                            <a:srgbClr val="000000"/>
                          </a:solidFill>
                        </a:defRPr>
                      </a:pPr>
                      <a:r>
                        <a:rPr>
                          <a:solidFill>
                            <a:schemeClr val="accent1"/>
                          </a:solidFill>
                          <a:latin typeface="Arial"/>
                          <a:ea typeface="Arial"/>
                          <a:cs typeface="Arial"/>
                          <a:sym typeface="Arial"/>
                        </a:rPr>
                        <a:t>1</a:t>
                      </a:r>
                    </a:p>
                  </a:txBody>
                  <a:tcPr marL="0" marR="0" marT="0" marB="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FFFFF"/>
                    </a:solidFill>
                  </a:tcPr>
                </a:tc>
                <a:tc>
                  <a:txBody>
                    <a:bodyPr/>
                    <a:lstStyle/>
                    <a:p>
                      <a:pPr algn="ctr">
                        <a:defRPr>
                          <a:solidFill>
                            <a:srgbClr val="000000"/>
                          </a:solidFill>
                        </a:defRPr>
                      </a:pPr>
                      <a:r>
                        <a:rPr>
                          <a:solidFill>
                            <a:schemeClr val="accent1"/>
                          </a:solidFill>
                          <a:latin typeface="Arial"/>
                          <a:ea typeface="Arial"/>
                          <a:cs typeface="Arial"/>
                          <a:sym typeface="Arial"/>
                        </a:rPr>
                        <a:t>0</a:t>
                      </a:r>
                    </a:p>
                  </a:txBody>
                  <a:tcPr marL="0" marR="0" marT="0" marB="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FFFFF"/>
                    </a:solidFill>
                  </a:tcPr>
                </a:tc>
              </a:tr>
              <a:tr h="297351">
                <a:tc>
                  <a:txBody>
                    <a:bodyPr/>
                    <a:lstStyle/>
                    <a:p>
                      <a:pPr algn="ctr">
                        <a:defRPr>
                          <a:solidFill>
                            <a:srgbClr val="000000"/>
                          </a:solidFill>
                        </a:defRPr>
                      </a:pPr>
                      <a:r>
                        <a:rPr>
                          <a:solidFill>
                            <a:schemeClr val="accent1"/>
                          </a:solidFill>
                          <a:latin typeface="Arial"/>
                          <a:ea typeface="Arial"/>
                          <a:cs typeface="Arial"/>
                          <a:sym typeface="Arial"/>
                        </a:rPr>
                        <a:t>Doc2</a:t>
                      </a:r>
                    </a:p>
                  </a:txBody>
                  <a:tcPr marL="0" marR="0" marT="0" marB="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FFFFF"/>
                    </a:solidFill>
                  </a:tcPr>
                </a:tc>
                <a:tc>
                  <a:txBody>
                    <a:bodyPr/>
                    <a:lstStyle/>
                    <a:p>
                      <a:pPr algn="ctr">
                        <a:defRPr>
                          <a:solidFill>
                            <a:srgbClr val="000000"/>
                          </a:solidFill>
                        </a:defRPr>
                      </a:pPr>
                      <a:r>
                        <a:rPr>
                          <a:solidFill>
                            <a:schemeClr val="accent1"/>
                          </a:solidFill>
                          <a:latin typeface="Arial"/>
                          <a:ea typeface="Arial"/>
                          <a:cs typeface="Arial"/>
                          <a:sym typeface="Arial"/>
                        </a:rPr>
                        <a:t>1</a:t>
                      </a:r>
                    </a:p>
                  </a:txBody>
                  <a:tcPr marL="0" marR="0" marT="0" marB="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FFFFF"/>
                    </a:solidFill>
                  </a:tcPr>
                </a:tc>
                <a:tc>
                  <a:txBody>
                    <a:bodyPr/>
                    <a:lstStyle/>
                    <a:p>
                      <a:pPr algn="ctr">
                        <a:defRPr>
                          <a:solidFill>
                            <a:srgbClr val="000000"/>
                          </a:solidFill>
                        </a:defRPr>
                      </a:pPr>
                      <a:r>
                        <a:rPr>
                          <a:solidFill>
                            <a:schemeClr val="accent1"/>
                          </a:solidFill>
                          <a:latin typeface="Arial"/>
                          <a:ea typeface="Arial"/>
                          <a:cs typeface="Arial"/>
                          <a:sym typeface="Arial"/>
                        </a:rPr>
                        <a:t>0</a:t>
                      </a:r>
                    </a:p>
                  </a:txBody>
                  <a:tcPr marL="0" marR="0" marT="0" marB="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FFFFF"/>
                    </a:solidFill>
                  </a:tcPr>
                </a:tc>
                <a:tc>
                  <a:txBody>
                    <a:bodyPr/>
                    <a:lstStyle/>
                    <a:p>
                      <a:pPr algn="ctr">
                        <a:defRPr>
                          <a:solidFill>
                            <a:srgbClr val="000000"/>
                          </a:solidFill>
                        </a:defRPr>
                      </a:pPr>
                      <a:r>
                        <a:rPr>
                          <a:solidFill>
                            <a:schemeClr val="accent1"/>
                          </a:solidFill>
                          <a:latin typeface="Arial"/>
                          <a:ea typeface="Arial"/>
                          <a:cs typeface="Arial"/>
                          <a:sym typeface="Arial"/>
                        </a:rPr>
                        <a:t>0</a:t>
                      </a:r>
                    </a:p>
                  </a:txBody>
                  <a:tcPr marL="0" marR="0" marT="0" marB="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FFFFF"/>
                    </a:solidFill>
                  </a:tcPr>
                </a:tc>
                <a:tc>
                  <a:txBody>
                    <a:bodyPr/>
                    <a:lstStyle/>
                    <a:p>
                      <a:pPr algn="ctr">
                        <a:defRPr>
                          <a:solidFill>
                            <a:srgbClr val="000000"/>
                          </a:solidFill>
                        </a:defRPr>
                      </a:pPr>
                      <a:r>
                        <a:rPr>
                          <a:solidFill>
                            <a:schemeClr val="accent1"/>
                          </a:solidFill>
                          <a:latin typeface="Arial"/>
                          <a:ea typeface="Arial"/>
                          <a:cs typeface="Arial"/>
                          <a:sym typeface="Arial"/>
                        </a:rPr>
                        <a:t>0</a:t>
                      </a:r>
                    </a:p>
                  </a:txBody>
                  <a:tcPr marL="0" marR="0" marT="0" marB="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FFFFF"/>
                    </a:solidFill>
                  </a:tcPr>
                </a:tc>
                <a:tc>
                  <a:txBody>
                    <a:bodyPr/>
                    <a:lstStyle/>
                    <a:p>
                      <a:pPr algn="ctr">
                        <a:defRPr>
                          <a:solidFill>
                            <a:srgbClr val="000000"/>
                          </a:solidFill>
                        </a:defRPr>
                      </a:pPr>
                      <a:r>
                        <a:rPr>
                          <a:solidFill>
                            <a:schemeClr val="accent1"/>
                          </a:solidFill>
                          <a:latin typeface="Arial"/>
                          <a:ea typeface="Arial"/>
                          <a:cs typeface="Arial"/>
                          <a:sym typeface="Arial"/>
                        </a:rPr>
                        <a:t>0</a:t>
                      </a:r>
                    </a:p>
                  </a:txBody>
                  <a:tcPr marL="0" marR="0" marT="0" marB="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FFFFF"/>
                    </a:solidFill>
                  </a:tcPr>
                </a:tc>
                <a:tc>
                  <a:txBody>
                    <a:bodyPr/>
                    <a:lstStyle/>
                    <a:p>
                      <a:pPr algn="ctr">
                        <a:defRPr>
                          <a:solidFill>
                            <a:srgbClr val="000000"/>
                          </a:solidFill>
                        </a:defRPr>
                      </a:pPr>
                      <a:r>
                        <a:rPr>
                          <a:solidFill>
                            <a:schemeClr val="accent1"/>
                          </a:solidFill>
                          <a:latin typeface="Arial"/>
                          <a:ea typeface="Arial"/>
                          <a:cs typeface="Arial"/>
                          <a:sym typeface="Arial"/>
                        </a:rPr>
                        <a:t>0</a:t>
                      </a:r>
                    </a:p>
                  </a:txBody>
                  <a:tcPr marL="0" marR="0" marT="0" marB="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FFFFF"/>
                    </a:solidFill>
                  </a:tcPr>
                </a:tc>
                <a:tc>
                  <a:txBody>
                    <a:bodyPr/>
                    <a:lstStyle/>
                    <a:p>
                      <a:pPr algn="ctr">
                        <a:defRPr>
                          <a:solidFill>
                            <a:srgbClr val="000000"/>
                          </a:solidFill>
                        </a:defRPr>
                      </a:pPr>
                      <a:r>
                        <a:rPr>
                          <a:solidFill>
                            <a:schemeClr val="accent1"/>
                          </a:solidFill>
                          <a:latin typeface="Arial"/>
                          <a:ea typeface="Arial"/>
                          <a:cs typeface="Arial"/>
                          <a:sym typeface="Arial"/>
                        </a:rPr>
                        <a:t>1</a:t>
                      </a:r>
                    </a:p>
                  </a:txBody>
                  <a:tcPr marL="0" marR="0" marT="0" marB="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FFFFF"/>
                    </a:solidFill>
                  </a:tcPr>
                </a:tc>
              </a:tr>
              <a:tr h="297351">
                <a:tc>
                  <a:txBody>
                    <a:bodyPr/>
                    <a:lstStyle/>
                    <a:p>
                      <a:pPr algn="ctr">
                        <a:defRPr>
                          <a:solidFill>
                            <a:srgbClr val="000000"/>
                          </a:solidFill>
                        </a:defRPr>
                      </a:pPr>
                      <a:r>
                        <a:rPr>
                          <a:solidFill>
                            <a:schemeClr val="accent1"/>
                          </a:solidFill>
                          <a:latin typeface="Arial"/>
                          <a:ea typeface="Arial"/>
                          <a:cs typeface="Arial"/>
                          <a:sym typeface="Arial"/>
                        </a:rPr>
                        <a:t>query</a:t>
                      </a:r>
                    </a:p>
                  </a:txBody>
                  <a:tcPr marL="0" marR="0" marT="0" marB="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FFFFF"/>
                    </a:solidFill>
                  </a:tcPr>
                </a:tc>
                <a:tc>
                  <a:txBody>
                    <a:bodyPr/>
                    <a:lstStyle/>
                    <a:p>
                      <a:pPr algn="ctr">
                        <a:defRPr>
                          <a:solidFill>
                            <a:srgbClr val="000000"/>
                          </a:solidFill>
                        </a:defRPr>
                      </a:pPr>
                      <a:r>
                        <a:rPr>
                          <a:solidFill>
                            <a:schemeClr val="accent1"/>
                          </a:solidFill>
                          <a:latin typeface="Arial"/>
                          <a:ea typeface="Arial"/>
                          <a:cs typeface="Arial"/>
                          <a:sym typeface="Arial"/>
                        </a:rPr>
                        <a:t>1</a:t>
                      </a:r>
                    </a:p>
                  </a:txBody>
                  <a:tcPr marL="0" marR="0" marT="0" marB="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FFFFF"/>
                    </a:solidFill>
                  </a:tcPr>
                </a:tc>
                <a:tc>
                  <a:txBody>
                    <a:bodyPr/>
                    <a:lstStyle/>
                    <a:p>
                      <a:pPr algn="ctr">
                        <a:defRPr>
                          <a:solidFill>
                            <a:srgbClr val="000000"/>
                          </a:solidFill>
                        </a:defRPr>
                      </a:pPr>
                      <a:r>
                        <a:rPr>
                          <a:solidFill>
                            <a:schemeClr val="accent1"/>
                          </a:solidFill>
                          <a:latin typeface="Arial"/>
                          <a:ea typeface="Arial"/>
                          <a:cs typeface="Arial"/>
                          <a:sym typeface="Arial"/>
                        </a:rPr>
                        <a:t>0</a:t>
                      </a:r>
                    </a:p>
                  </a:txBody>
                  <a:tcPr marL="0" marR="0" marT="0" marB="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FFFFF"/>
                    </a:solidFill>
                  </a:tcPr>
                </a:tc>
                <a:tc>
                  <a:txBody>
                    <a:bodyPr/>
                    <a:lstStyle/>
                    <a:p>
                      <a:pPr algn="ctr">
                        <a:defRPr>
                          <a:solidFill>
                            <a:srgbClr val="000000"/>
                          </a:solidFill>
                        </a:defRPr>
                      </a:pPr>
                      <a:r>
                        <a:rPr>
                          <a:solidFill>
                            <a:schemeClr val="accent1"/>
                          </a:solidFill>
                          <a:latin typeface="Arial"/>
                          <a:ea typeface="Arial"/>
                          <a:cs typeface="Arial"/>
                          <a:sym typeface="Arial"/>
                        </a:rPr>
                        <a:t>1</a:t>
                      </a:r>
                    </a:p>
                  </a:txBody>
                  <a:tcPr marL="0" marR="0" marT="0" marB="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FFFFF"/>
                    </a:solidFill>
                  </a:tcPr>
                </a:tc>
                <a:tc>
                  <a:txBody>
                    <a:bodyPr/>
                    <a:lstStyle/>
                    <a:p>
                      <a:pPr algn="ctr">
                        <a:defRPr>
                          <a:solidFill>
                            <a:srgbClr val="000000"/>
                          </a:solidFill>
                        </a:defRPr>
                      </a:pPr>
                      <a:r>
                        <a:rPr>
                          <a:solidFill>
                            <a:schemeClr val="accent1"/>
                          </a:solidFill>
                          <a:latin typeface="Arial"/>
                          <a:ea typeface="Arial"/>
                          <a:cs typeface="Arial"/>
                          <a:sym typeface="Arial"/>
                        </a:rPr>
                        <a:t>0</a:t>
                      </a:r>
                    </a:p>
                  </a:txBody>
                  <a:tcPr marL="0" marR="0" marT="0" marB="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FFFFF"/>
                    </a:solidFill>
                  </a:tcPr>
                </a:tc>
                <a:tc>
                  <a:txBody>
                    <a:bodyPr/>
                    <a:lstStyle/>
                    <a:p>
                      <a:pPr algn="ctr">
                        <a:defRPr>
                          <a:solidFill>
                            <a:srgbClr val="000000"/>
                          </a:solidFill>
                        </a:defRPr>
                      </a:pPr>
                      <a:r>
                        <a:rPr>
                          <a:solidFill>
                            <a:schemeClr val="accent1"/>
                          </a:solidFill>
                          <a:latin typeface="Arial"/>
                          <a:ea typeface="Arial"/>
                          <a:cs typeface="Arial"/>
                          <a:sym typeface="Arial"/>
                        </a:rPr>
                        <a:t>1</a:t>
                      </a:r>
                    </a:p>
                  </a:txBody>
                  <a:tcPr marL="0" marR="0" marT="0" marB="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FFFFF"/>
                    </a:solidFill>
                  </a:tcPr>
                </a:tc>
                <a:tc>
                  <a:txBody>
                    <a:bodyPr/>
                    <a:lstStyle/>
                    <a:p>
                      <a:pPr algn="ctr">
                        <a:defRPr>
                          <a:solidFill>
                            <a:srgbClr val="000000"/>
                          </a:solidFill>
                        </a:defRPr>
                      </a:pPr>
                      <a:r>
                        <a:rPr>
                          <a:solidFill>
                            <a:schemeClr val="accent1"/>
                          </a:solidFill>
                          <a:latin typeface="Arial"/>
                          <a:ea typeface="Arial"/>
                          <a:cs typeface="Arial"/>
                          <a:sym typeface="Arial"/>
                        </a:rPr>
                        <a:t>0</a:t>
                      </a:r>
                    </a:p>
                  </a:txBody>
                  <a:tcPr marL="0" marR="0" marT="0" marB="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FFFFF"/>
                    </a:solidFill>
                  </a:tcPr>
                </a:tc>
                <a:tc>
                  <a:txBody>
                    <a:bodyPr/>
                    <a:lstStyle/>
                    <a:p>
                      <a:pPr algn="ctr">
                        <a:defRPr>
                          <a:solidFill>
                            <a:srgbClr val="000000"/>
                          </a:solidFill>
                        </a:defRPr>
                      </a:pPr>
                      <a:r>
                        <a:rPr>
                          <a:solidFill>
                            <a:schemeClr val="accent1"/>
                          </a:solidFill>
                          <a:latin typeface="Arial"/>
                          <a:ea typeface="Arial"/>
                          <a:cs typeface="Arial"/>
                          <a:sym typeface="Arial"/>
                        </a:rPr>
                        <a:t>0</a:t>
                      </a:r>
                    </a:p>
                  </a:txBody>
                  <a:tcPr marL="0" marR="0" marT="0" marB="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FFFFF"/>
                    </a:solidFill>
                  </a:tcPr>
                </a:tc>
              </a:tr>
            </a:tbl>
          </a:graphicData>
        </a:graphic>
      </p:graphicFrame>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2" name="Vector space model"/>
          <p:cNvSpPr txBox="1"/>
          <p:nvPr>
            <p:ph type="title" idx="4294967295"/>
          </p:nvPr>
        </p:nvSpPr>
        <p:spPr>
          <a:xfrm>
            <a:off x="666260" y="503237"/>
            <a:ext cx="10550771" cy="657450"/>
          </a:xfrm>
          <a:prstGeom prst="rect">
            <a:avLst/>
          </a:prstGeom>
        </p:spPr>
        <p:txBody>
          <a:bodyPr lIns="45719" tIns="45719" rIns="45719" bIns="45719" anchor="t"/>
          <a:lstStyle>
            <a:lvl1pPr algn="l">
              <a:defRPr b="1" sz="3000">
                <a:solidFill>
                  <a:srgbClr val="000000"/>
                </a:solidFill>
                <a:latin typeface="Arial"/>
                <a:ea typeface="Arial"/>
                <a:cs typeface="Arial"/>
                <a:sym typeface="Arial"/>
              </a:defRPr>
            </a:lvl1pPr>
          </a:lstStyle>
          <a:p>
            <a:pPr/>
            <a:r>
              <a:t>Vector space model</a:t>
            </a:r>
          </a:p>
        </p:txBody>
      </p:sp>
      <p:sp>
        <p:nvSpPr>
          <p:cNvPr id="253" name="Slide Number"/>
          <p:cNvSpPr txBox="1"/>
          <p:nvPr>
            <p:ph type="sldNum" sz="quarter" idx="4294967295"/>
          </p:nvPr>
        </p:nvSpPr>
        <p:spPr>
          <a:xfrm>
            <a:off x="10787344" y="6049983"/>
            <a:ext cx="366664" cy="355229"/>
          </a:xfrm>
          <a:prstGeom prst="rect">
            <a:avLst/>
          </a:prstGeom>
          <a:extLst>
            <a:ext uri="{C572A759-6A51-4108-AA02-DFA0A04FC94B}">
              <ma14:wrappingTextBoxFlag xmlns:ma14="http://schemas.microsoft.com/office/mac/drawingml/2011/main" val="1"/>
            </a:ext>
          </a:extLst>
        </p:spPr>
        <p:txBody>
          <a:bodyPr lIns="35718" tIns="35718" rIns="35718" bIns="35718" anchor="t"/>
          <a:lstStyle>
            <a:lvl1pPr algn="ctr" defTabSz="410765">
              <a:defRPr sz="2000">
                <a:solidFill>
                  <a:srgbClr val="000000"/>
                </a:solidFill>
                <a:latin typeface="Arial"/>
                <a:ea typeface="Arial"/>
                <a:cs typeface="Arial"/>
                <a:sym typeface="Arial"/>
              </a:defRPr>
            </a:lvl1pPr>
          </a:lstStyle>
          <a:p>
            <a:pPr/>
            <a:fld id="{86CB4B4D-7CA3-9044-876B-883B54F8677D}" type="slidenum"/>
          </a:p>
        </p:txBody>
      </p:sp>
      <p:sp>
        <p:nvSpPr>
          <p:cNvPr id="254" name="To answer the query:…"/>
          <p:cNvSpPr txBox="1"/>
          <p:nvPr/>
        </p:nvSpPr>
        <p:spPr>
          <a:xfrm>
            <a:off x="821654" y="3903579"/>
            <a:ext cx="5590086" cy="1807296"/>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marL="342900" indent="-342900">
              <a:spcBef>
                <a:spcPts val="500"/>
              </a:spcBef>
              <a:buSzPct val="100000"/>
              <a:buFont typeface="Arial"/>
              <a:buChar char="•"/>
              <a:defRPr sz="2400">
                <a:solidFill>
                  <a:srgbClr val="000000"/>
                </a:solidFill>
                <a:latin typeface="Arial"/>
                <a:ea typeface="Arial"/>
                <a:cs typeface="Arial"/>
                <a:sym typeface="Arial"/>
              </a:defRPr>
            </a:pPr>
            <a:r>
              <a:t>To answer the query:</a:t>
            </a:r>
          </a:p>
          <a:p>
            <a:pPr lvl="1" marL="800100" indent="-342900">
              <a:spcBef>
                <a:spcPts val="500"/>
              </a:spcBef>
              <a:buSzPct val="100000"/>
              <a:buFont typeface="Arial"/>
              <a:buChar char="•"/>
              <a:defRPr sz="2400">
                <a:solidFill>
                  <a:srgbClr val="000000"/>
                </a:solidFill>
                <a:latin typeface="Arial"/>
                <a:ea typeface="Arial"/>
                <a:cs typeface="Arial"/>
                <a:sym typeface="Arial"/>
              </a:defRPr>
            </a:pPr>
            <a:r>
              <a:t>“the artificial intelligence book” </a:t>
            </a:r>
          </a:p>
          <a:p>
            <a:pPr marL="342900" indent="-342900">
              <a:spcBef>
                <a:spcPts val="500"/>
              </a:spcBef>
              <a:buSzPct val="100000"/>
              <a:buFont typeface="Arial"/>
              <a:buChar char="•"/>
              <a:defRPr sz="2400">
                <a:solidFill>
                  <a:srgbClr val="000000"/>
                </a:solidFill>
                <a:latin typeface="Arial"/>
                <a:ea typeface="Arial"/>
                <a:cs typeface="Arial"/>
                <a:sym typeface="Arial"/>
              </a:defRPr>
            </a:pPr>
            <a:r>
              <a:t>q = [1, 1, 1, 0, 1, 0, 0]</a:t>
            </a:r>
          </a:p>
        </p:txBody>
      </p:sp>
      <p:pic>
        <p:nvPicPr>
          <p:cNvPr id="255" name="latex-image-1.pdf" descr="latex-image-1.pdf"/>
          <p:cNvPicPr>
            <a:picLocks noChangeAspect="1"/>
          </p:cNvPicPr>
          <p:nvPr/>
        </p:nvPicPr>
        <p:blipFill>
          <a:blip r:embed="rId3">
            <a:extLst/>
          </a:blip>
          <a:stretch>
            <a:fillRect/>
          </a:stretch>
        </p:blipFill>
        <p:spPr>
          <a:xfrm>
            <a:off x="2770137" y="5631656"/>
            <a:ext cx="2723716" cy="657449"/>
          </a:xfrm>
          <a:prstGeom prst="rect">
            <a:avLst/>
          </a:prstGeom>
          <a:ln w="12700">
            <a:miter lim="400000"/>
          </a:ln>
        </p:spPr>
      </p:pic>
      <p:graphicFrame>
        <p:nvGraphicFramePr>
          <p:cNvPr id="256" name="Table"/>
          <p:cNvGraphicFramePr/>
          <p:nvPr/>
        </p:nvGraphicFramePr>
        <p:xfrm>
          <a:off x="632840" y="2004386"/>
          <a:ext cx="8564639" cy="1464062"/>
        </p:xfrm>
        <a:graphic xmlns:a="http://schemas.openxmlformats.org/drawingml/2006/main">
          <a:graphicData uri="http://schemas.openxmlformats.org/drawingml/2006/table">
            <a:tbl>
              <a:tblPr firstCol="0" firstRow="0" lastCol="0" lastRow="0" bandCol="0" bandRow="1" rtl="0">
                <a:tableStyleId>{4C3C2611-4C71-4FC5-86AE-919BDF0F9419}</a:tableStyleId>
              </a:tblPr>
              <a:tblGrid>
                <a:gridCol w="1433086"/>
                <a:gridCol w="1433086"/>
                <a:gridCol w="1577460"/>
                <a:gridCol w="1365562"/>
                <a:gridCol w="1447266"/>
                <a:gridCol w="1295476"/>
                <a:gridCol w="1295476"/>
                <a:gridCol w="1295476"/>
              </a:tblGrid>
              <a:tr h="559306">
                <a:tc>
                  <a:txBody>
                    <a:bodyPr/>
                    <a:lstStyle/>
                    <a:p>
                      <a:pPr algn="ctr">
                        <a:defRPr b="1">
                          <a:latin typeface="Arial"/>
                          <a:ea typeface="Arial"/>
                          <a:cs typeface="Arial"/>
                          <a:sym typeface="Arial"/>
                        </a:defRPr>
                      </a:pPr>
                    </a:p>
                  </a:txBody>
                  <a:tcPr marL="0" marR="0" marT="0" marB="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FFFFF"/>
                    </a:solidFill>
                  </a:tcPr>
                </a:tc>
                <a:tc>
                  <a:txBody>
                    <a:bodyPr/>
                    <a:lstStyle/>
                    <a:p>
                      <a:pPr algn="ctr">
                        <a:defRPr>
                          <a:solidFill>
                            <a:srgbClr val="000000"/>
                          </a:solidFill>
                        </a:defRPr>
                      </a:pPr>
                      <a:r>
                        <a:rPr b="1">
                          <a:solidFill>
                            <a:schemeClr val="accent1"/>
                          </a:solidFill>
                          <a:latin typeface="Arial"/>
                          <a:ea typeface="Arial"/>
                          <a:cs typeface="Arial"/>
                          <a:sym typeface="Arial"/>
                        </a:rPr>
                        <a:t>intelligence</a:t>
                      </a:r>
                    </a:p>
                  </a:txBody>
                  <a:tcPr marL="0" marR="0" marT="0" marB="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FFFFF"/>
                    </a:solidFill>
                  </a:tcPr>
                </a:tc>
                <a:tc>
                  <a:txBody>
                    <a:bodyPr/>
                    <a:lstStyle/>
                    <a:p>
                      <a:pPr algn="ctr">
                        <a:defRPr>
                          <a:solidFill>
                            <a:srgbClr val="000000"/>
                          </a:solidFill>
                        </a:defRPr>
                      </a:pPr>
                      <a:r>
                        <a:rPr b="1">
                          <a:solidFill>
                            <a:schemeClr val="accent1"/>
                          </a:solidFill>
                          <a:latin typeface="Arial"/>
                          <a:ea typeface="Arial"/>
                          <a:cs typeface="Arial"/>
                          <a:sym typeface="Arial"/>
                        </a:rPr>
                        <a:t>book</a:t>
                      </a:r>
                    </a:p>
                  </a:txBody>
                  <a:tcPr marL="0" marR="0" marT="0" marB="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FFFFF"/>
                    </a:solidFill>
                  </a:tcPr>
                </a:tc>
                <a:tc>
                  <a:txBody>
                    <a:bodyPr/>
                    <a:lstStyle/>
                    <a:p>
                      <a:pPr algn="ctr">
                        <a:defRPr>
                          <a:solidFill>
                            <a:srgbClr val="000000"/>
                          </a:solidFill>
                        </a:defRPr>
                      </a:pPr>
                      <a:r>
                        <a:rPr b="1">
                          <a:solidFill>
                            <a:schemeClr val="accent1"/>
                          </a:solidFill>
                          <a:latin typeface="Arial"/>
                          <a:ea typeface="Arial"/>
                          <a:cs typeface="Arial"/>
                          <a:sym typeface="Arial"/>
                        </a:rPr>
                        <a:t>the</a:t>
                      </a:r>
                    </a:p>
                  </a:txBody>
                  <a:tcPr marL="0" marR="0" marT="0" marB="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FFFFF"/>
                    </a:solidFill>
                  </a:tcPr>
                </a:tc>
                <a:tc>
                  <a:txBody>
                    <a:bodyPr/>
                    <a:lstStyle/>
                    <a:p>
                      <a:pPr algn="ctr">
                        <a:defRPr>
                          <a:solidFill>
                            <a:srgbClr val="000000"/>
                          </a:solidFill>
                        </a:defRPr>
                      </a:pPr>
                      <a:r>
                        <a:rPr b="1">
                          <a:solidFill>
                            <a:schemeClr val="accent1"/>
                          </a:solidFill>
                          <a:latin typeface="Arial"/>
                          <a:ea typeface="Arial"/>
                          <a:cs typeface="Arial"/>
                          <a:sym typeface="Arial"/>
                        </a:rPr>
                        <a:t>cat</a:t>
                      </a:r>
                    </a:p>
                  </a:txBody>
                  <a:tcPr marL="0" marR="0" marT="0" marB="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FFFFF"/>
                    </a:solidFill>
                  </a:tcPr>
                </a:tc>
                <a:tc>
                  <a:txBody>
                    <a:bodyPr/>
                    <a:lstStyle/>
                    <a:p>
                      <a:pPr algn="ctr">
                        <a:defRPr>
                          <a:solidFill>
                            <a:srgbClr val="000000"/>
                          </a:solidFill>
                        </a:defRPr>
                      </a:pPr>
                      <a:r>
                        <a:rPr b="1">
                          <a:solidFill>
                            <a:schemeClr val="accent1"/>
                          </a:solidFill>
                          <a:latin typeface="Arial"/>
                          <a:ea typeface="Arial"/>
                          <a:cs typeface="Arial"/>
                          <a:sym typeface="Arial"/>
                        </a:rPr>
                        <a:t>artificial</a:t>
                      </a:r>
                    </a:p>
                  </a:txBody>
                  <a:tcPr marL="0" marR="0" marT="0" marB="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FFFFF"/>
                    </a:solidFill>
                  </a:tcPr>
                </a:tc>
                <a:tc>
                  <a:txBody>
                    <a:bodyPr/>
                    <a:lstStyle/>
                    <a:p>
                      <a:pPr algn="ctr">
                        <a:defRPr>
                          <a:solidFill>
                            <a:srgbClr val="000000"/>
                          </a:solidFill>
                        </a:defRPr>
                      </a:pPr>
                      <a:r>
                        <a:rPr b="1">
                          <a:solidFill>
                            <a:schemeClr val="accent1"/>
                          </a:solidFill>
                          <a:latin typeface="Arial"/>
                          <a:ea typeface="Arial"/>
                          <a:cs typeface="Arial"/>
                          <a:sym typeface="Arial"/>
                        </a:rPr>
                        <a:t>dog</a:t>
                      </a:r>
                    </a:p>
                  </a:txBody>
                  <a:tcPr marL="0" marR="0" marT="0" marB="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FFFFF"/>
                    </a:solidFill>
                  </a:tcPr>
                </a:tc>
                <a:tc>
                  <a:txBody>
                    <a:bodyPr/>
                    <a:lstStyle/>
                    <a:p>
                      <a:pPr algn="ctr">
                        <a:defRPr>
                          <a:solidFill>
                            <a:srgbClr val="000000"/>
                          </a:solidFill>
                        </a:defRPr>
                      </a:pPr>
                      <a:r>
                        <a:rPr b="1">
                          <a:solidFill>
                            <a:schemeClr val="accent1"/>
                          </a:solidFill>
                          <a:latin typeface="Arial"/>
                          <a:ea typeface="Arial"/>
                          <a:cs typeface="Arial"/>
                          <a:sym typeface="Arial"/>
                        </a:rPr>
                        <a:t>business</a:t>
                      </a:r>
                    </a:p>
                  </a:txBody>
                  <a:tcPr marL="0" marR="0" marT="0" marB="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FFFFF"/>
                    </a:solidFill>
                  </a:tcPr>
                </a:tc>
              </a:tr>
              <a:tr h="297351">
                <a:tc>
                  <a:txBody>
                    <a:bodyPr/>
                    <a:lstStyle/>
                    <a:p>
                      <a:pPr algn="ctr">
                        <a:defRPr>
                          <a:solidFill>
                            <a:srgbClr val="000000"/>
                          </a:solidFill>
                        </a:defRPr>
                      </a:pPr>
                      <a:r>
                        <a:rPr>
                          <a:solidFill>
                            <a:schemeClr val="accent1"/>
                          </a:solidFill>
                          <a:latin typeface="Arial"/>
                          <a:ea typeface="Arial"/>
                          <a:cs typeface="Arial"/>
                          <a:sym typeface="Arial"/>
                        </a:rPr>
                        <a:t>Doc1</a:t>
                      </a:r>
                    </a:p>
                  </a:txBody>
                  <a:tcPr marL="0" marR="0" marT="0" marB="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FFFFF"/>
                    </a:solidFill>
                  </a:tcPr>
                </a:tc>
                <a:tc>
                  <a:txBody>
                    <a:bodyPr/>
                    <a:lstStyle/>
                    <a:p>
                      <a:pPr algn="ctr">
                        <a:defRPr>
                          <a:solidFill>
                            <a:srgbClr val="000000"/>
                          </a:solidFill>
                        </a:defRPr>
                      </a:pPr>
                      <a:r>
                        <a:rPr>
                          <a:solidFill>
                            <a:schemeClr val="accent1"/>
                          </a:solidFill>
                          <a:latin typeface="Arial"/>
                          <a:ea typeface="Arial"/>
                          <a:cs typeface="Arial"/>
                          <a:sym typeface="Arial"/>
                        </a:rPr>
                        <a:t>0</a:t>
                      </a:r>
                    </a:p>
                  </a:txBody>
                  <a:tcPr marL="0" marR="0" marT="0" marB="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FFFFF"/>
                    </a:solidFill>
                  </a:tcPr>
                </a:tc>
                <a:tc>
                  <a:txBody>
                    <a:bodyPr/>
                    <a:lstStyle/>
                    <a:p>
                      <a:pPr algn="ctr">
                        <a:defRPr>
                          <a:solidFill>
                            <a:srgbClr val="000000"/>
                          </a:solidFill>
                        </a:defRPr>
                      </a:pPr>
                      <a:r>
                        <a:rPr>
                          <a:solidFill>
                            <a:schemeClr val="accent1"/>
                          </a:solidFill>
                          <a:latin typeface="Arial"/>
                          <a:ea typeface="Arial"/>
                          <a:cs typeface="Arial"/>
                          <a:sym typeface="Arial"/>
                        </a:rPr>
                        <a:t>1</a:t>
                      </a:r>
                    </a:p>
                  </a:txBody>
                  <a:tcPr marL="0" marR="0" marT="0" marB="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FFFFF"/>
                    </a:solidFill>
                  </a:tcPr>
                </a:tc>
                <a:tc>
                  <a:txBody>
                    <a:bodyPr/>
                    <a:lstStyle/>
                    <a:p>
                      <a:pPr algn="ctr">
                        <a:defRPr>
                          <a:solidFill>
                            <a:srgbClr val="000000"/>
                          </a:solidFill>
                        </a:defRPr>
                      </a:pPr>
                      <a:r>
                        <a:rPr>
                          <a:solidFill>
                            <a:schemeClr val="accent1"/>
                          </a:solidFill>
                          <a:latin typeface="Arial"/>
                          <a:ea typeface="Arial"/>
                          <a:cs typeface="Arial"/>
                          <a:sym typeface="Arial"/>
                        </a:rPr>
                        <a:t>3</a:t>
                      </a:r>
                    </a:p>
                  </a:txBody>
                  <a:tcPr marL="0" marR="0" marT="0" marB="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FFFFF"/>
                    </a:solidFill>
                  </a:tcPr>
                </a:tc>
                <a:tc>
                  <a:txBody>
                    <a:bodyPr/>
                    <a:lstStyle/>
                    <a:p>
                      <a:pPr algn="ctr">
                        <a:defRPr>
                          <a:solidFill>
                            <a:srgbClr val="000000"/>
                          </a:solidFill>
                        </a:defRPr>
                      </a:pPr>
                      <a:r>
                        <a:rPr>
                          <a:solidFill>
                            <a:schemeClr val="accent1"/>
                          </a:solidFill>
                          <a:latin typeface="Arial"/>
                          <a:ea typeface="Arial"/>
                          <a:cs typeface="Arial"/>
                          <a:sym typeface="Arial"/>
                        </a:rPr>
                        <a:t>1</a:t>
                      </a:r>
                    </a:p>
                  </a:txBody>
                  <a:tcPr marL="0" marR="0" marT="0" marB="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FFFFF"/>
                    </a:solidFill>
                  </a:tcPr>
                </a:tc>
                <a:tc>
                  <a:txBody>
                    <a:bodyPr/>
                    <a:lstStyle/>
                    <a:p>
                      <a:pPr algn="ctr">
                        <a:defRPr>
                          <a:solidFill>
                            <a:srgbClr val="000000"/>
                          </a:solidFill>
                        </a:defRPr>
                      </a:pPr>
                      <a:r>
                        <a:rPr>
                          <a:solidFill>
                            <a:schemeClr val="accent1"/>
                          </a:solidFill>
                          <a:latin typeface="Arial"/>
                          <a:ea typeface="Arial"/>
                          <a:cs typeface="Arial"/>
                          <a:sym typeface="Arial"/>
                        </a:rPr>
                        <a:t>0</a:t>
                      </a:r>
                    </a:p>
                  </a:txBody>
                  <a:tcPr marL="0" marR="0" marT="0" marB="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FFFFF"/>
                    </a:solidFill>
                  </a:tcPr>
                </a:tc>
                <a:tc>
                  <a:txBody>
                    <a:bodyPr/>
                    <a:lstStyle/>
                    <a:p>
                      <a:pPr algn="ctr">
                        <a:defRPr>
                          <a:solidFill>
                            <a:srgbClr val="000000"/>
                          </a:solidFill>
                        </a:defRPr>
                      </a:pPr>
                      <a:r>
                        <a:rPr>
                          <a:solidFill>
                            <a:schemeClr val="accent1"/>
                          </a:solidFill>
                          <a:latin typeface="Arial"/>
                          <a:ea typeface="Arial"/>
                          <a:cs typeface="Arial"/>
                          <a:sym typeface="Arial"/>
                        </a:rPr>
                        <a:t>1</a:t>
                      </a:r>
                    </a:p>
                  </a:txBody>
                  <a:tcPr marL="0" marR="0" marT="0" marB="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FFFFF"/>
                    </a:solidFill>
                  </a:tcPr>
                </a:tc>
                <a:tc>
                  <a:txBody>
                    <a:bodyPr/>
                    <a:lstStyle/>
                    <a:p>
                      <a:pPr algn="ctr">
                        <a:defRPr>
                          <a:solidFill>
                            <a:srgbClr val="000000"/>
                          </a:solidFill>
                        </a:defRPr>
                      </a:pPr>
                      <a:r>
                        <a:rPr>
                          <a:solidFill>
                            <a:schemeClr val="accent1"/>
                          </a:solidFill>
                          <a:latin typeface="Arial"/>
                          <a:ea typeface="Arial"/>
                          <a:cs typeface="Arial"/>
                          <a:sym typeface="Arial"/>
                        </a:rPr>
                        <a:t>0</a:t>
                      </a:r>
                    </a:p>
                  </a:txBody>
                  <a:tcPr marL="0" marR="0" marT="0" marB="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FFFFF"/>
                    </a:solidFill>
                  </a:tcPr>
                </a:tc>
              </a:tr>
              <a:tr h="297351">
                <a:tc>
                  <a:txBody>
                    <a:bodyPr/>
                    <a:lstStyle/>
                    <a:p>
                      <a:pPr algn="ctr">
                        <a:defRPr>
                          <a:solidFill>
                            <a:srgbClr val="000000"/>
                          </a:solidFill>
                        </a:defRPr>
                      </a:pPr>
                      <a:r>
                        <a:rPr>
                          <a:solidFill>
                            <a:schemeClr val="accent1"/>
                          </a:solidFill>
                          <a:latin typeface="Arial"/>
                          <a:ea typeface="Arial"/>
                          <a:cs typeface="Arial"/>
                          <a:sym typeface="Arial"/>
                        </a:rPr>
                        <a:t>Doc2</a:t>
                      </a:r>
                    </a:p>
                  </a:txBody>
                  <a:tcPr marL="0" marR="0" marT="0" marB="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FFFFF"/>
                    </a:solidFill>
                  </a:tcPr>
                </a:tc>
                <a:tc>
                  <a:txBody>
                    <a:bodyPr/>
                    <a:lstStyle/>
                    <a:p>
                      <a:pPr algn="ctr">
                        <a:defRPr>
                          <a:solidFill>
                            <a:srgbClr val="000000"/>
                          </a:solidFill>
                        </a:defRPr>
                      </a:pPr>
                      <a:r>
                        <a:rPr>
                          <a:solidFill>
                            <a:schemeClr val="accent1"/>
                          </a:solidFill>
                          <a:latin typeface="Arial"/>
                          <a:ea typeface="Arial"/>
                          <a:cs typeface="Arial"/>
                          <a:sym typeface="Arial"/>
                        </a:rPr>
                        <a:t>1</a:t>
                      </a:r>
                    </a:p>
                  </a:txBody>
                  <a:tcPr marL="0" marR="0" marT="0" marB="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FFFFF"/>
                    </a:solidFill>
                  </a:tcPr>
                </a:tc>
                <a:tc>
                  <a:txBody>
                    <a:bodyPr/>
                    <a:lstStyle/>
                    <a:p>
                      <a:pPr algn="ctr">
                        <a:defRPr>
                          <a:solidFill>
                            <a:srgbClr val="000000"/>
                          </a:solidFill>
                        </a:defRPr>
                      </a:pPr>
                      <a:r>
                        <a:rPr>
                          <a:solidFill>
                            <a:schemeClr val="accent1"/>
                          </a:solidFill>
                          <a:latin typeface="Arial"/>
                          <a:ea typeface="Arial"/>
                          <a:cs typeface="Arial"/>
                          <a:sym typeface="Arial"/>
                        </a:rPr>
                        <a:t>0</a:t>
                      </a:r>
                    </a:p>
                  </a:txBody>
                  <a:tcPr marL="0" marR="0" marT="0" marB="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FFFFF"/>
                    </a:solidFill>
                  </a:tcPr>
                </a:tc>
                <a:tc>
                  <a:txBody>
                    <a:bodyPr/>
                    <a:lstStyle/>
                    <a:p>
                      <a:pPr algn="ctr">
                        <a:defRPr>
                          <a:solidFill>
                            <a:srgbClr val="000000"/>
                          </a:solidFill>
                        </a:defRPr>
                      </a:pPr>
                      <a:r>
                        <a:rPr>
                          <a:solidFill>
                            <a:schemeClr val="accent1"/>
                          </a:solidFill>
                          <a:latin typeface="Arial"/>
                          <a:ea typeface="Arial"/>
                          <a:cs typeface="Arial"/>
                          <a:sym typeface="Arial"/>
                        </a:rPr>
                        <a:t>0</a:t>
                      </a:r>
                    </a:p>
                  </a:txBody>
                  <a:tcPr marL="0" marR="0" marT="0" marB="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FFFFF"/>
                    </a:solidFill>
                  </a:tcPr>
                </a:tc>
                <a:tc>
                  <a:txBody>
                    <a:bodyPr/>
                    <a:lstStyle/>
                    <a:p>
                      <a:pPr algn="ctr">
                        <a:defRPr>
                          <a:solidFill>
                            <a:srgbClr val="000000"/>
                          </a:solidFill>
                        </a:defRPr>
                      </a:pPr>
                      <a:r>
                        <a:rPr>
                          <a:solidFill>
                            <a:schemeClr val="accent1"/>
                          </a:solidFill>
                          <a:latin typeface="Arial"/>
                          <a:ea typeface="Arial"/>
                          <a:cs typeface="Arial"/>
                          <a:sym typeface="Arial"/>
                        </a:rPr>
                        <a:t>0</a:t>
                      </a:r>
                    </a:p>
                  </a:txBody>
                  <a:tcPr marL="0" marR="0" marT="0" marB="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FFFFF"/>
                    </a:solidFill>
                  </a:tcPr>
                </a:tc>
                <a:tc>
                  <a:txBody>
                    <a:bodyPr/>
                    <a:lstStyle/>
                    <a:p>
                      <a:pPr algn="ctr">
                        <a:defRPr>
                          <a:solidFill>
                            <a:srgbClr val="000000"/>
                          </a:solidFill>
                        </a:defRPr>
                      </a:pPr>
                      <a:r>
                        <a:rPr>
                          <a:solidFill>
                            <a:schemeClr val="accent1"/>
                          </a:solidFill>
                          <a:latin typeface="Arial"/>
                          <a:ea typeface="Arial"/>
                          <a:cs typeface="Arial"/>
                          <a:sym typeface="Arial"/>
                        </a:rPr>
                        <a:t>0</a:t>
                      </a:r>
                    </a:p>
                  </a:txBody>
                  <a:tcPr marL="0" marR="0" marT="0" marB="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FFFFF"/>
                    </a:solidFill>
                  </a:tcPr>
                </a:tc>
                <a:tc>
                  <a:txBody>
                    <a:bodyPr/>
                    <a:lstStyle/>
                    <a:p>
                      <a:pPr algn="ctr">
                        <a:defRPr>
                          <a:solidFill>
                            <a:srgbClr val="000000"/>
                          </a:solidFill>
                        </a:defRPr>
                      </a:pPr>
                      <a:r>
                        <a:rPr>
                          <a:solidFill>
                            <a:schemeClr val="accent1"/>
                          </a:solidFill>
                          <a:latin typeface="Arial"/>
                          <a:ea typeface="Arial"/>
                          <a:cs typeface="Arial"/>
                          <a:sym typeface="Arial"/>
                        </a:rPr>
                        <a:t>0</a:t>
                      </a:r>
                    </a:p>
                  </a:txBody>
                  <a:tcPr marL="0" marR="0" marT="0" marB="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FFFFF"/>
                    </a:solidFill>
                  </a:tcPr>
                </a:tc>
                <a:tc>
                  <a:txBody>
                    <a:bodyPr/>
                    <a:lstStyle/>
                    <a:p>
                      <a:pPr algn="ctr">
                        <a:defRPr>
                          <a:solidFill>
                            <a:srgbClr val="000000"/>
                          </a:solidFill>
                        </a:defRPr>
                      </a:pPr>
                      <a:r>
                        <a:rPr>
                          <a:solidFill>
                            <a:schemeClr val="accent1"/>
                          </a:solidFill>
                          <a:latin typeface="Arial"/>
                          <a:ea typeface="Arial"/>
                          <a:cs typeface="Arial"/>
                          <a:sym typeface="Arial"/>
                        </a:rPr>
                        <a:t>1</a:t>
                      </a:r>
                    </a:p>
                  </a:txBody>
                  <a:tcPr marL="0" marR="0" marT="0" marB="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FFFFF"/>
                    </a:solidFill>
                  </a:tcPr>
                </a:tc>
              </a:tr>
              <a:tr h="297351">
                <a:tc>
                  <a:txBody>
                    <a:bodyPr/>
                    <a:lstStyle/>
                    <a:p>
                      <a:pPr algn="ctr">
                        <a:defRPr>
                          <a:solidFill>
                            <a:srgbClr val="000000"/>
                          </a:solidFill>
                        </a:defRPr>
                      </a:pPr>
                      <a:r>
                        <a:rPr>
                          <a:solidFill>
                            <a:schemeClr val="accent1"/>
                          </a:solidFill>
                          <a:latin typeface="Arial"/>
                          <a:ea typeface="Arial"/>
                          <a:cs typeface="Arial"/>
                          <a:sym typeface="Arial"/>
                        </a:rPr>
                        <a:t>query</a:t>
                      </a:r>
                    </a:p>
                  </a:txBody>
                  <a:tcPr marL="0" marR="0" marT="0" marB="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FFFFF"/>
                    </a:solidFill>
                  </a:tcPr>
                </a:tc>
                <a:tc>
                  <a:txBody>
                    <a:bodyPr/>
                    <a:lstStyle/>
                    <a:p>
                      <a:pPr algn="ctr">
                        <a:defRPr>
                          <a:solidFill>
                            <a:srgbClr val="000000"/>
                          </a:solidFill>
                        </a:defRPr>
                      </a:pPr>
                      <a:r>
                        <a:rPr>
                          <a:solidFill>
                            <a:schemeClr val="accent1"/>
                          </a:solidFill>
                          <a:latin typeface="Arial"/>
                          <a:ea typeface="Arial"/>
                          <a:cs typeface="Arial"/>
                          <a:sym typeface="Arial"/>
                        </a:rPr>
                        <a:t>1</a:t>
                      </a:r>
                    </a:p>
                  </a:txBody>
                  <a:tcPr marL="0" marR="0" marT="0" marB="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FFFFF"/>
                    </a:solidFill>
                  </a:tcPr>
                </a:tc>
                <a:tc>
                  <a:txBody>
                    <a:bodyPr/>
                    <a:lstStyle/>
                    <a:p>
                      <a:pPr algn="ctr">
                        <a:defRPr>
                          <a:solidFill>
                            <a:srgbClr val="000000"/>
                          </a:solidFill>
                        </a:defRPr>
                      </a:pPr>
                      <a:r>
                        <a:rPr>
                          <a:solidFill>
                            <a:schemeClr val="accent1"/>
                          </a:solidFill>
                          <a:latin typeface="Arial"/>
                          <a:ea typeface="Arial"/>
                          <a:cs typeface="Arial"/>
                          <a:sym typeface="Arial"/>
                        </a:rPr>
                        <a:t>1</a:t>
                      </a:r>
                    </a:p>
                  </a:txBody>
                  <a:tcPr marL="0" marR="0" marT="0" marB="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FFFFF"/>
                    </a:solidFill>
                  </a:tcPr>
                </a:tc>
                <a:tc>
                  <a:txBody>
                    <a:bodyPr/>
                    <a:lstStyle/>
                    <a:p>
                      <a:pPr algn="ctr">
                        <a:defRPr>
                          <a:solidFill>
                            <a:srgbClr val="000000"/>
                          </a:solidFill>
                        </a:defRPr>
                      </a:pPr>
                      <a:r>
                        <a:rPr>
                          <a:solidFill>
                            <a:schemeClr val="accent1"/>
                          </a:solidFill>
                          <a:latin typeface="Arial"/>
                          <a:ea typeface="Arial"/>
                          <a:cs typeface="Arial"/>
                          <a:sym typeface="Arial"/>
                        </a:rPr>
                        <a:t>1</a:t>
                      </a:r>
                    </a:p>
                  </a:txBody>
                  <a:tcPr marL="0" marR="0" marT="0" marB="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FFFFF"/>
                    </a:solidFill>
                  </a:tcPr>
                </a:tc>
                <a:tc>
                  <a:txBody>
                    <a:bodyPr/>
                    <a:lstStyle/>
                    <a:p>
                      <a:pPr algn="ctr">
                        <a:defRPr>
                          <a:solidFill>
                            <a:srgbClr val="000000"/>
                          </a:solidFill>
                        </a:defRPr>
                      </a:pPr>
                      <a:r>
                        <a:rPr>
                          <a:solidFill>
                            <a:schemeClr val="accent1"/>
                          </a:solidFill>
                          <a:latin typeface="Arial"/>
                          <a:ea typeface="Arial"/>
                          <a:cs typeface="Arial"/>
                          <a:sym typeface="Arial"/>
                        </a:rPr>
                        <a:t>0</a:t>
                      </a:r>
                    </a:p>
                  </a:txBody>
                  <a:tcPr marL="0" marR="0" marT="0" marB="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FFFFF"/>
                    </a:solidFill>
                  </a:tcPr>
                </a:tc>
                <a:tc>
                  <a:txBody>
                    <a:bodyPr/>
                    <a:lstStyle/>
                    <a:p>
                      <a:pPr algn="ctr">
                        <a:defRPr>
                          <a:solidFill>
                            <a:srgbClr val="000000"/>
                          </a:solidFill>
                        </a:defRPr>
                      </a:pPr>
                      <a:r>
                        <a:rPr>
                          <a:solidFill>
                            <a:schemeClr val="accent1"/>
                          </a:solidFill>
                          <a:latin typeface="Arial"/>
                          <a:ea typeface="Arial"/>
                          <a:cs typeface="Arial"/>
                          <a:sym typeface="Arial"/>
                        </a:rPr>
                        <a:t>1</a:t>
                      </a:r>
                    </a:p>
                  </a:txBody>
                  <a:tcPr marL="0" marR="0" marT="0" marB="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FFFFF"/>
                    </a:solidFill>
                  </a:tcPr>
                </a:tc>
                <a:tc>
                  <a:txBody>
                    <a:bodyPr/>
                    <a:lstStyle/>
                    <a:p>
                      <a:pPr algn="ctr">
                        <a:defRPr>
                          <a:solidFill>
                            <a:srgbClr val="000000"/>
                          </a:solidFill>
                        </a:defRPr>
                      </a:pPr>
                      <a:r>
                        <a:rPr>
                          <a:solidFill>
                            <a:schemeClr val="accent1"/>
                          </a:solidFill>
                          <a:latin typeface="Arial"/>
                          <a:ea typeface="Arial"/>
                          <a:cs typeface="Arial"/>
                          <a:sym typeface="Arial"/>
                        </a:rPr>
                        <a:t>0</a:t>
                      </a:r>
                    </a:p>
                  </a:txBody>
                  <a:tcPr marL="0" marR="0" marT="0" marB="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FFFFF"/>
                    </a:solidFill>
                  </a:tcPr>
                </a:tc>
                <a:tc>
                  <a:txBody>
                    <a:bodyPr/>
                    <a:lstStyle/>
                    <a:p>
                      <a:pPr algn="ctr">
                        <a:defRPr>
                          <a:solidFill>
                            <a:srgbClr val="000000"/>
                          </a:solidFill>
                        </a:defRPr>
                      </a:pPr>
                      <a:r>
                        <a:rPr>
                          <a:solidFill>
                            <a:schemeClr val="accent1"/>
                          </a:solidFill>
                          <a:latin typeface="Arial"/>
                          <a:ea typeface="Arial"/>
                          <a:cs typeface="Arial"/>
                          <a:sym typeface="Arial"/>
                        </a:rPr>
                        <a:t>0</a:t>
                      </a:r>
                    </a:p>
                  </a:txBody>
                  <a:tcPr marL="0" marR="0" marT="0" marB="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FFFFF"/>
                    </a:solidFill>
                  </a:tcPr>
                </a:tc>
              </a:tr>
            </a:tbl>
          </a:graphicData>
        </a:graphic>
      </p:graphicFrame>
      <p:sp>
        <p:nvSpPr>
          <p:cNvPr id="257" name="Document-term matrix"/>
          <p:cNvSpPr txBox="1"/>
          <p:nvPr/>
        </p:nvSpPr>
        <p:spPr>
          <a:xfrm>
            <a:off x="4364020" y="1376287"/>
            <a:ext cx="2867579" cy="41249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lnSpc>
                <a:spcPts val="4000"/>
              </a:lnSpc>
              <a:defRPr sz="2200">
                <a:solidFill>
                  <a:srgbClr val="000000"/>
                </a:solidFill>
                <a:latin typeface="Arial"/>
                <a:ea typeface="Arial"/>
                <a:cs typeface="Arial"/>
                <a:sym typeface="Arial"/>
              </a:defRPr>
            </a:lvl1pPr>
          </a:lstStyle>
          <a:p>
            <a:pPr/>
            <a:r>
              <a:t>Document-term matrix</a:t>
            </a:r>
          </a:p>
        </p:txBody>
      </p:sp>
      <p:sp>
        <p:nvSpPr>
          <p:cNvPr id="258" name="d1 = [0, 1, 3, 1, 0, 1, 0]…"/>
          <p:cNvSpPr txBox="1"/>
          <p:nvPr>
            <p:ph type="body" sz="quarter" idx="4294967295"/>
          </p:nvPr>
        </p:nvSpPr>
        <p:spPr>
          <a:xfrm>
            <a:off x="6456093" y="3903579"/>
            <a:ext cx="5590085" cy="1807296"/>
          </a:xfrm>
          <a:prstGeom prst="rect">
            <a:avLst/>
          </a:prstGeom>
        </p:spPr>
        <p:txBody>
          <a:bodyPr lIns="45719" tIns="45719" rIns="45719" bIns="45719"/>
          <a:lstStyle/>
          <a:p>
            <a:pPr>
              <a:spcBef>
                <a:spcPts val="500"/>
              </a:spcBef>
              <a:defRPr sz="2400">
                <a:solidFill>
                  <a:srgbClr val="000000"/>
                </a:solidFill>
                <a:latin typeface="Arial"/>
                <a:ea typeface="Arial"/>
                <a:cs typeface="Arial"/>
                <a:sym typeface="Arial"/>
              </a:defRPr>
            </a:pPr>
            <a:r>
              <a:t>d1 = [0, 1, 3, 1, 0, 1, 0]</a:t>
            </a:r>
          </a:p>
          <a:p>
            <a:pPr>
              <a:spcBef>
                <a:spcPts val="500"/>
              </a:spcBef>
              <a:defRPr sz="2400">
                <a:solidFill>
                  <a:srgbClr val="000000"/>
                </a:solidFill>
                <a:latin typeface="Arial"/>
                <a:ea typeface="Arial"/>
                <a:cs typeface="Arial"/>
                <a:sym typeface="Arial"/>
              </a:defRPr>
            </a:pPr>
            <a:r>
              <a:t>d2 = [1, 0, 0, 0, 0, 0, 1]</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8" name="Welcome to CS589"/>
          <p:cNvSpPr txBox="1"/>
          <p:nvPr>
            <p:ph type="title" idx="4294967295"/>
          </p:nvPr>
        </p:nvSpPr>
        <p:spPr>
          <a:xfrm>
            <a:off x="386860" y="528637"/>
            <a:ext cx="10550771" cy="657450"/>
          </a:xfrm>
          <a:prstGeom prst="rect">
            <a:avLst/>
          </a:prstGeom>
        </p:spPr>
        <p:txBody>
          <a:bodyPr lIns="45719" tIns="45719" rIns="45719" bIns="45719" anchor="t"/>
          <a:lstStyle>
            <a:lvl1pPr algn="l">
              <a:defRPr b="1" sz="3000">
                <a:solidFill>
                  <a:srgbClr val="000000"/>
                </a:solidFill>
                <a:latin typeface="Arial"/>
                <a:ea typeface="Arial"/>
                <a:cs typeface="Arial"/>
                <a:sym typeface="Arial"/>
              </a:defRPr>
            </a:lvl1pPr>
          </a:lstStyle>
          <a:p>
            <a:pPr/>
            <a:r>
              <a:t>Welcome to CS589</a:t>
            </a:r>
          </a:p>
        </p:txBody>
      </p:sp>
      <p:sp>
        <p:nvSpPr>
          <p:cNvPr id="59" name="Slide Number"/>
          <p:cNvSpPr txBox="1"/>
          <p:nvPr>
            <p:ph type="sldNum" sz="quarter" idx="4294967295"/>
          </p:nvPr>
        </p:nvSpPr>
        <p:spPr>
          <a:xfrm>
            <a:off x="10857975" y="6049983"/>
            <a:ext cx="225402" cy="355229"/>
          </a:xfrm>
          <a:prstGeom prst="rect">
            <a:avLst/>
          </a:prstGeom>
          <a:extLst>
            <a:ext uri="{C572A759-6A51-4108-AA02-DFA0A04FC94B}">
              <ma14:wrappingTextBoxFlag xmlns:ma14="http://schemas.microsoft.com/office/mac/drawingml/2011/main" val="1"/>
            </a:ext>
          </a:extLst>
        </p:spPr>
        <p:txBody>
          <a:bodyPr lIns="35718" tIns="35718" rIns="35718" bIns="35718" anchor="t"/>
          <a:lstStyle>
            <a:lvl1pPr algn="ctr" defTabSz="410765">
              <a:defRPr sz="2000">
                <a:solidFill>
                  <a:srgbClr val="000000"/>
                </a:solidFill>
                <a:latin typeface="Arial"/>
                <a:ea typeface="Arial"/>
                <a:cs typeface="Arial"/>
                <a:sym typeface="Arial"/>
              </a:defRPr>
            </a:lvl1pPr>
          </a:lstStyle>
          <a:p>
            <a:pPr/>
            <a:fld id="{86CB4B4D-7CA3-9044-876B-883B54F8677D}" type="slidenum"/>
          </a:p>
        </p:txBody>
      </p:sp>
      <p:sp>
        <p:nvSpPr>
          <p:cNvPr id="60" name="Instructor: Susan (Xueqing) Liu…"/>
          <p:cNvSpPr txBox="1"/>
          <p:nvPr>
            <p:ph type="body" idx="4294967295"/>
          </p:nvPr>
        </p:nvSpPr>
        <p:spPr>
          <a:xfrm>
            <a:off x="600769" y="1544531"/>
            <a:ext cx="10122953" cy="4221792"/>
          </a:xfrm>
          <a:prstGeom prst="rect">
            <a:avLst/>
          </a:prstGeom>
        </p:spPr>
        <p:txBody>
          <a:bodyPr lIns="45719" tIns="45719" rIns="45719" bIns="45719"/>
          <a:lstStyle/>
          <a:p>
            <a:pPr>
              <a:spcBef>
                <a:spcPts val="500"/>
              </a:spcBef>
              <a:defRPr sz="2400">
                <a:solidFill>
                  <a:srgbClr val="000000"/>
                </a:solidFill>
                <a:latin typeface="Arial"/>
                <a:ea typeface="Arial"/>
                <a:cs typeface="Arial"/>
                <a:sym typeface="Arial"/>
              </a:defRPr>
            </a:pPr>
            <a:r>
              <a:rPr b="1"/>
              <a:t>Instructor</a:t>
            </a:r>
            <a:r>
              <a:t>: Susan (Xueqing) Liu</a:t>
            </a:r>
          </a:p>
          <a:p>
            <a:pPr lvl="1" marL="800100" indent="-342900">
              <a:spcBef>
                <a:spcPts val="500"/>
              </a:spcBef>
              <a:buChar char="•"/>
              <a:defRPr sz="2400">
                <a:solidFill>
                  <a:srgbClr val="000000"/>
                </a:solidFill>
                <a:latin typeface="Arial"/>
                <a:ea typeface="Arial"/>
                <a:cs typeface="Arial"/>
                <a:sym typeface="Arial"/>
              </a:defRPr>
            </a:pPr>
            <a:r>
              <a:rPr b="1"/>
              <a:t>Email</a:t>
            </a:r>
            <a:r>
              <a:t>: </a:t>
            </a:r>
            <a:r>
              <a:rPr u="sng">
                <a:solidFill>
                  <a:srgbClr val="666666"/>
                </a:solidFill>
                <a:uFill>
                  <a:solidFill>
                    <a:srgbClr val="666666"/>
                  </a:solidFill>
                </a:uFill>
                <a:hlinkClick r:id="rId3" invalidUrl="" action="" tgtFrame="" tooltip="" history="1" highlightClick="0" endSnd="0"/>
              </a:rPr>
              <a:t>xliu127@stevens.edu</a:t>
            </a:r>
          </a:p>
          <a:p>
            <a:pPr lvl="1" marL="800100" indent="-342900">
              <a:spcBef>
                <a:spcPts val="500"/>
              </a:spcBef>
              <a:buChar char="•"/>
              <a:defRPr sz="2400">
                <a:solidFill>
                  <a:srgbClr val="000000"/>
                </a:solidFill>
                <a:latin typeface="Arial"/>
                <a:ea typeface="Arial"/>
                <a:cs typeface="Arial"/>
                <a:sym typeface="Arial"/>
              </a:defRPr>
            </a:pPr>
            <a:r>
              <a:t>Office hour (935 8556 9660): Tuesday 9:00-11:00</a:t>
            </a:r>
          </a:p>
          <a:p>
            <a:pPr lvl="1" marL="800100" indent="-342900">
              <a:spcBef>
                <a:spcPts val="500"/>
              </a:spcBef>
              <a:buChar char="•"/>
              <a:defRPr sz="2400">
                <a:solidFill>
                  <a:srgbClr val="000000"/>
                </a:solidFill>
                <a:latin typeface="Arial"/>
                <a:ea typeface="Arial"/>
                <a:cs typeface="Arial"/>
                <a:sym typeface="Arial"/>
              </a:defRPr>
            </a:pPr>
          </a:p>
          <a:p>
            <a:pPr>
              <a:spcBef>
                <a:spcPts val="500"/>
              </a:spcBef>
              <a:defRPr sz="2400">
                <a:solidFill>
                  <a:srgbClr val="000000"/>
                </a:solidFill>
                <a:latin typeface="Arial"/>
                <a:ea typeface="Arial"/>
                <a:cs typeface="Arial"/>
                <a:sym typeface="Arial"/>
              </a:defRPr>
            </a:pPr>
            <a:r>
              <a:rPr b="1"/>
              <a:t>TA</a:t>
            </a:r>
            <a:r>
              <a:t>: </a:t>
            </a:r>
          </a:p>
          <a:p>
            <a:pPr lvl="1" marL="800100" indent="-342900">
              <a:spcBef>
                <a:spcPts val="500"/>
              </a:spcBef>
              <a:buChar char="•"/>
              <a:defRPr sz="2400">
                <a:solidFill>
                  <a:srgbClr val="000000"/>
                </a:solidFill>
                <a:latin typeface="Arial"/>
                <a:ea typeface="Arial"/>
                <a:cs typeface="Arial"/>
                <a:sym typeface="Arial"/>
              </a:defRPr>
            </a:pPr>
            <a:r>
              <a:t>Huihui Liu </a:t>
            </a:r>
            <a:r>
              <a:rPr u="sng">
                <a:solidFill>
                  <a:srgbClr val="0000FF"/>
                </a:solidFill>
                <a:uFill>
                  <a:solidFill>
                    <a:srgbClr val="0000FF"/>
                  </a:solidFill>
                </a:uFill>
                <a:hlinkClick r:id="rId4" invalidUrl="" action="" tgtFrame="" tooltip="" history="1" highlightClick="0" endSnd="0"/>
              </a:rPr>
              <a:t>hliu79@stevens.edu</a:t>
            </a:r>
          </a:p>
          <a:p>
            <a:pPr lvl="1" marL="800100" indent="-342900">
              <a:spcBef>
                <a:spcPts val="500"/>
              </a:spcBef>
              <a:buChar char="•"/>
              <a:defRPr sz="2400">
                <a:solidFill>
                  <a:srgbClr val="000000"/>
                </a:solidFill>
                <a:latin typeface="Arial"/>
                <a:ea typeface="Arial"/>
                <a:cs typeface="Arial"/>
                <a:sym typeface="Arial"/>
              </a:defRPr>
            </a:pPr>
            <a:r>
              <a:t>Office hour: Friday 2:00-4:00</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2" name="TF-only representations is inaccurate"/>
          <p:cNvSpPr txBox="1"/>
          <p:nvPr>
            <p:ph type="title" idx="4294967295"/>
          </p:nvPr>
        </p:nvSpPr>
        <p:spPr>
          <a:xfrm>
            <a:off x="666260" y="503237"/>
            <a:ext cx="10330108" cy="657450"/>
          </a:xfrm>
          <a:prstGeom prst="rect">
            <a:avLst/>
          </a:prstGeom>
        </p:spPr>
        <p:txBody>
          <a:bodyPr lIns="45719" tIns="45719" rIns="45719" bIns="45719" anchor="t"/>
          <a:lstStyle>
            <a:lvl1pPr algn="l">
              <a:defRPr b="1" sz="3000">
                <a:solidFill>
                  <a:srgbClr val="000000"/>
                </a:solidFill>
                <a:latin typeface="Arial"/>
                <a:ea typeface="Arial"/>
                <a:cs typeface="Arial"/>
                <a:sym typeface="Arial"/>
              </a:defRPr>
            </a:lvl1pPr>
          </a:lstStyle>
          <a:p>
            <a:pPr/>
            <a:r>
              <a:t>TF-only representations is inaccurate</a:t>
            </a:r>
          </a:p>
        </p:txBody>
      </p:sp>
      <p:sp>
        <p:nvSpPr>
          <p:cNvPr id="263" name="Slide Number"/>
          <p:cNvSpPr txBox="1"/>
          <p:nvPr>
            <p:ph type="sldNum" sz="quarter" idx="4294967295"/>
          </p:nvPr>
        </p:nvSpPr>
        <p:spPr>
          <a:xfrm>
            <a:off x="10787344" y="6049983"/>
            <a:ext cx="366664" cy="355229"/>
          </a:xfrm>
          <a:prstGeom prst="rect">
            <a:avLst/>
          </a:prstGeom>
          <a:extLst>
            <a:ext uri="{C572A759-6A51-4108-AA02-DFA0A04FC94B}">
              <ma14:wrappingTextBoxFlag xmlns:ma14="http://schemas.microsoft.com/office/mac/drawingml/2011/main" val="1"/>
            </a:ext>
          </a:extLst>
        </p:spPr>
        <p:txBody>
          <a:bodyPr lIns="35718" tIns="35718" rIns="35718" bIns="35718" anchor="t"/>
          <a:lstStyle>
            <a:lvl1pPr algn="ctr" defTabSz="410765">
              <a:defRPr sz="2000">
                <a:solidFill>
                  <a:srgbClr val="000000"/>
                </a:solidFill>
                <a:latin typeface="Arial"/>
                <a:ea typeface="Arial"/>
                <a:cs typeface="Arial"/>
                <a:sym typeface="Arial"/>
              </a:defRPr>
            </a:lvl1pPr>
          </a:lstStyle>
          <a:p>
            <a:pPr/>
            <a:fld id="{86CB4B4D-7CA3-9044-876B-883B54F8677D}" type="slidenum"/>
          </a:p>
        </p:txBody>
      </p:sp>
      <p:sp>
        <p:nvSpPr>
          <p:cNvPr id="264" name="Documents are dominated by words such as “the” “a”…"/>
          <p:cNvSpPr txBox="1"/>
          <p:nvPr>
            <p:ph type="body" idx="4294967295"/>
          </p:nvPr>
        </p:nvSpPr>
        <p:spPr>
          <a:xfrm>
            <a:off x="681954" y="1742860"/>
            <a:ext cx="11179524" cy="4218064"/>
          </a:xfrm>
          <a:prstGeom prst="rect">
            <a:avLst/>
          </a:prstGeom>
        </p:spPr>
        <p:txBody>
          <a:bodyPr lIns="45719" tIns="45719" rIns="45719" bIns="45719"/>
          <a:lstStyle/>
          <a:p>
            <a:pPr>
              <a:spcBef>
                <a:spcPts val="500"/>
              </a:spcBef>
              <a:defRPr sz="2400">
                <a:solidFill>
                  <a:srgbClr val="000000"/>
                </a:solidFill>
                <a:latin typeface="Arial"/>
                <a:ea typeface="Arial"/>
                <a:cs typeface="Arial"/>
                <a:sym typeface="Arial"/>
              </a:defRPr>
            </a:pPr>
            <a:r>
              <a:t>Documents are dominated by words such as “the” “a”</a:t>
            </a:r>
          </a:p>
          <a:p>
            <a:pPr>
              <a:spcBef>
                <a:spcPts val="500"/>
              </a:spcBef>
              <a:defRPr sz="2400">
                <a:solidFill>
                  <a:srgbClr val="000000"/>
                </a:solidFill>
                <a:latin typeface="Arial"/>
                <a:ea typeface="Arial"/>
                <a:cs typeface="Arial"/>
                <a:sym typeface="Arial"/>
              </a:defRPr>
            </a:pPr>
          </a:p>
          <a:p>
            <a:pPr>
              <a:spcBef>
                <a:spcPts val="500"/>
              </a:spcBef>
              <a:defRPr sz="2400">
                <a:solidFill>
                  <a:srgbClr val="000000"/>
                </a:solidFill>
                <a:latin typeface="Arial"/>
                <a:ea typeface="Arial"/>
                <a:cs typeface="Arial"/>
                <a:sym typeface="Arial"/>
              </a:defRPr>
            </a:pPr>
            <a:r>
              <a:t>These words do not carry any meanings, nor do they discriminate between documents</a:t>
            </a:r>
          </a:p>
        </p:txBody>
      </p:sp>
      <p:sp>
        <p:nvSpPr>
          <p:cNvPr id="265" name="q = “the artificial intelligence book”"/>
          <p:cNvSpPr txBox="1"/>
          <p:nvPr/>
        </p:nvSpPr>
        <p:spPr>
          <a:xfrm>
            <a:off x="1240754" y="3662279"/>
            <a:ext cx="5590086" cy="1807296"/>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marL="342900" indent="-342900">
              <a:spcBef>
                <a:spcPts val="500"/>
              </a:spcBef>
              <a:buSzPct val="100000"/>
              <a:buFont typeface="Arial"/>
              <a:buChar char="•"/>
              <a:defRPr sz="2400">
                <a:solidFill>
                  <a:srgbClr val="000000"/>
                </a:solidFill>
                <a:latin typeface="Arial"/>
                <a:ea typeface="Arial"/>
                <a:cs typeface="Arial"/>
                <a:sym typeface="Arial"/>
              </a:defRPr>
            </a:pPr>
            <a:r>
              <a:t>q = “the </a:t>
            </a:r>
            <a:r>
              <a:rPr b="1">
                <a:solidFill>
                  <a:srgbClr val="FF2600"/>
                </a:solidFill>
              </a:rPr>
              <a:t>artificial intelligence</a:t>
            </a:r>
            <a:r>
              <a:t> book”</a:t>
            </a:r>
          </a:p>
        </p:txBody>
      </p:sp>
      <p:sp>
        <p:nvSpPr>
          <p:cNvPr id="266" name="d1 = “the cat, the dog, and the book”…"/>
          <p:cNvSpPr txBox="1"/>
          <p:nvPr/>
        </p:nvSpPr>
        <p:spPr>
          <a:xfrm>
            <a:off x="1240754" y="4436979"/>
            <a:ext cx="5590086" cy="1807296"/>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marL="342900" indent="-342900">
              <a:spcBef>
                <a:spcPts val="500"/>
              </a:spcBef>
              <a:buSzPct val="100000"/>
              <a:buFont typeface="Arial"/>
              <a:buChar char="•"/>
              <a:defRPr sz="2400">
                <a:solidFill>
                  <a:srgbClr val="000000"/>
                </a:solidFill>
                <a:latin typeface="Arial"/>
                <a:ea typeface="Arial"/>
                <a:cs typeface="Arial"/>
                <a:sym typeface="Arial"/>
              </a:defRPr>
            </a:pPr>
            <a:r>
              <a:t>d1 = “the cat, the dog, and the book”</a:t>
            </a:r>
          </a:p>
          <a:p>
            <a:pPr marL="342900" indent="-342900">
              <a:spcBef>
                <a:spcPts val="500"/>
              </a:spcBef>
              <a:buSzPct val="100000"/>
              <a:buFont typeface="Arial"/>
              <a:buChar char="•"/>
              <a:defRPr sz="2400">
                <a:solidFill>
                  <a:srgbClr val="000000"/>
                </a:solidFill>
                <a:latin typeface="Arial"/>
                <a:ea typeface="Arial"/>
                <a:cs typeface="Arial"/>
                <a:sym typeface="Arial"/>
              </a:defRPr>
            </a:pPr>
            <a:r>
              <a:t>d2 = “business </a:t>
            </a:r>
            <a:r>
              <a:rPr b="1">
                <a:solidFill>
                  <a:srgbClr val="FF2600"/>
                </a:solidFill>
              </a:rPr>
              <a:t>intelligence</a:t>
            </a:r>
            <a:r>
              <a:t>”</a:t>
            </a:r>
          </a:p>
        </p:txBody>
      </p:sp>
      <p:pic>
        <p:nvPicPr>
          <p:cNvPr id="267" name="latex-image-1.pdf" descr="latex-image-1.pdf"/>
          <p:cNvPicPr>
            <a:picLocks noChangeAspect="1"/>
          </p:cNvPicPr>
          <p:nvPr/>
        </p:nvPicPr>
        <p:blipFill>
          <a:blip r:embed="rId3">
            <a:extLst/>
          </a:blip>
          <a:stretch>
            <a:fillRect/>
          </a:stretch>
        </p:blipFill>
        <p:spPr>
          <a:xfrm>
            <a:off x="7214641" y="3705820"/>
            <a:ext cx="3609980" cy="1195085"/>
          </a:xfrm>
          <a:prstGeom prst="rect">
            <a:avLst/>
          </a:prstGeom>
          <a:ln w="12700">
            <a:miter lim="400000"/>
          </a:ln>
        </p:spPr>
      </p:pic>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1" name="Zipf’s law distribution of words"/>
          <p:cNvSpPr txBox="1"/>
          <p:nvPr>
            <p:ph type="title" idx="4294967295"/>
          </p:nvPr>
        </p:nvSpPr>
        <p:spPr>
          <a:xfrm>
            <a:off x="666260" y="503237"/>
            <a:ext cx="10550771" cy="657450"/>
          </a:xfrm>
          <a:prstGeom prst="rect">
            <a:avLst/>
          </a:prstGeom>
        </p:spPr>
        <p:txBody>
          <a:bodyPr lIns="45719" tIns="45719" rIns="45719" bIns="45719" anchor="t"/>
          <a:lstStyle>
            <a:lvl1pPr algn="l">
              <a:defRPr b="1" sz="3000">
                <a:solidFill>
                  <a:srgbClr val="000000"/>
                </a:solidFill>
                <a:latin typeface="Arial"/>
                <a:ea typeface="Arial"/>
                <a:cs typeface="Arial"/>
                <a:sym typeface="Arial"/>
              </a:defRPr>
            </a:lvl1pPr>
          </a:lstStyle>
          <a:p>
            <a:pPr/>
            <a:r>
              <a:t>Zipf’s law distribution of words</a:t>
            </a:r>
          </a:p>
        </p:txBody>
      </p:sp>
      <p:sp>
        <p:nvSpPr>
          <p:cNvPr id="272" name="Slide Number"/>
          <p:cNvSpPr txBox="1"/>
          <p:nvPr>
            <p:ph type="sldNum" sz="quarter" idx="4294967295"/>
          </p:nvPr>
        </p:nvSpPr>
        <p:spPr>
          <a:xfrm>
            <a:off x="10787344" y="6049983"/>
            <a:ext cx="366664" cy="355229"/>
          </a:xfrm>
          <a:prstGeom prst="rect">
            <a:avLst/>
          </a:prstGeom>
          <a:extLst>
            <a:ext uri="{C572A759-6A51-4108-AA02-DFA0A04FC94B}">
              <ma14:wrappingTextBoxFlag xmlns:ma14="http://schemas.microsoft.com/office/mac/drawingml/2011/main" val="1"/>
            </a:ext>
          </a:extLst>
        </p:spPr>
        <p:txBody>
          <a:bodyPr lIns="35718" tIns="35718" rIns="35718" bIns="35718" anchor="t"/>
          <a:lstStyle>
            <a:lvl1pPr algn="ctr" defTabSz="410765">
              <a:defRPr sz="2000">
                <a:solidFill>
                  <a:srgbClr val="000000"/>
                </a:solidFill>
                <a:latin typeface="Arial"/>
                <a:ea typeface="Arial"/>
                <a:cs typeface="Arial"/>
                <a:sym typeface="Arial"/>
              </a:defRPr>
            </a:lvl1pPr>
          </a:lstStyle>
          <a:p>
            <a:pPr/>
            <a:fld id="{86CB4B4D-7CA3-9044-876B-883B54F8677D}" type="slidenum"/>
          </a:p>
        </p:txBody>
      </p:sp>
      <p:pic>
        <p:nvPicPr>
          <p:cNvPr id="273" name="Image" descr="Image"/>
          <p:cNvPicPr>
            <a:picLocks noChangeAspect="1"/>
          </p:cNvPicPr>
          <p:nvPr/>
        </p:nvPicPr>
        <p:blipFill>
          <a:blip r:embed="rId3">
            <a:extLst/>
          </a:blip>
          <a:stretch>
            <a:fillRect/>
          </a:stretch>
        </p:blipFill>
        <p:spPr>
          <a:xfrm>
            <a:off x="1289605" y="952500"/>
            <a:ext cx="8675662" cy="5964517"/>
          </a:xfrm>
          <a:prstGeom prst="rect">
            <a:avLst/>
          </a:prstGeom>
          <a:ln w="12700">
            <a:miter lim="400000"/>
          </a:ln>
        </p:spPr>
      </p:pic>
      <p:pic>
        <p:nvPicPr>
          <p:cNvPr id="274" name="Image" descr="Image"/>
          <p:cNvPicPr>
            <a:picLocks noChangeAspect="1"/>
          </p:cNvPicPr>
          <p:nvPr/>
        </p:nvPicPr>
        <p:blipFill>
          <a:blip r:embed="rId4">
            <a:extLst/>
          </a:blip>
          <a:stretch>
            <a:fillRect/>
          </a:stretch>
        </p:blipFill>
        <p:spPr>
          <a:xfrm rot="5400000">
            <a:off x="4114419" y="6556132"/>
            <a:ext cx="11062816" cy="863954"/>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7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74" grpId="1"/>
    </p:bldLst>
  </p:timing>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8" name="Stop words"/>
          <p:cNvSpPr txBox="1"/>
          <p:nvPr>
            <p:ph type="title" idx="4294967295"/>
          </p:nvPr>
        </p:nvSpPr>
        <p:spPr>
          <a:xfrm>
            <a:off x="666260" y="503237"/>
            <a:ext cx="10330108" cy="657450"/>
          </a:xfrm>
          <a:prstGeom prst="rect">
            <a:avLst/>
          </a:prstGeom>
        </p:spPr>
        <p:txBody>
          <a:bodyPr lIns="45719" tIns="45719" rIns="45719" bIns="45719" anchor="t"/>
          <a:lstStyle>
            <a:lvl1pPr algn="l">
              <a:defRPr b="1" sz="3000">
                <a:solidFill>
                  <a:srgbClr val="000000"/>
                </a:solidFill>
                <a:latin typeface="Arial"/>
                <a:ea typeface="Arial"/>
                <a:cs typeface="Arial"/>
                <a:sym typeface="Arial"/>
              </a:defRPr>
            </a:lvl1pPr>
          </a:lstStyle>
          <a:p>
            <a:pPr/>
            <a:r>
              <a:t>Stop words</a:t>
            </a:r>
          </a:p>
        </p:txBody>
      </p:sp>
      <p:sp>
        <p:nvSpPr>
          <p:cNvPr id="279" name="Slide Number"/>
          <p:cNvSpPr txBox="1"/>
          <p:nvPr>
            <p:ph type="sldNum" sz="quarter" idx="4294967295"/>
          </p:nvPr>
        </p:nvSpPr>
        <p:spPr>
          <a:xfrm>
            <a:off x="10787344" y="6049983"/>
            <a:ext cx="366664" cy="355229"/>
          </a:xfrm>
          <a:prstGeom prst="rect">
            <a:avLst/>
          </a:prstGeom>
          <a:extLst>
            <a:ext uri="{C572A759-6A51-4108-AA02-DFA0A04FC94B}">
              <ma14:wrappingTextBoxFlag xmlns:ma14="http://schemas.microsoft.com/office/mac/drawingml/2011/main" val="1"/>
            </a:ext>
          </a:extLst>
        </p:spPr>
        <p:txBody>
          <a:bodyPr lIns="35718" tIns="35718" rIns="35718" bIns="35718" anchor="t"/>
          <a:lstStyle>
            <a:lvl1pPr algn="ctr" defTabSz="410765">
              <a:defRPr sz="2000">
                <a:solidFill>
                  <a:srgbClr val="000000"/>
                </a:solidFill>
                <a:latin typeface="Arial"/>
                <a:ea typeface="Arial"/>
                <a:cs typeface="Arial"/>
                <a:sym typeface="Arial"/>
              </a:defRPr>
            </a:lvl1pPr>
          </a:lstStyle>
          <a:p>
            <a:pPr/>
            <a:fld id="{86CB4B4D-7CA3-9044-876B-883B54F8677D}" type="slidenum"/>
          </a:p>
        </p:txBody>
      </p:sp>
      <p:sp>
        <p:nvSpPr>
          <p:cNvPr id="280" name="Documents are dominated by words such as “the” “a”…"/>
          <p:cNvSpPr txBox="1"/>
          <p:nvPr>
            <p:ph type="body" idx="4294967295"/>
          </p:nvPr>
        </p:nvSpPr>
        <p:spPr>
          <a:xfrm>
            <a:off x="681954" y="1742860"/>
            <a:ext cx="11179524" cy="4218064"/>
          </a:xfrm>
          <a:prstGeom prst="rect">
            <a:avLst/>
          </a:prstGeom>
        </p:spPr>
        <p:txBody>
          <a:bodyPr lIns="45719" tIns="45719" rIns="45719" bIns="45719"/>
          <a:lstStyle/>
          <a:p>
            <a:pPr>
              <a:spcBef>
                <a:spcPts val="500"/>
              </a:spcBef>
              <a:defRPr sz="2400">
                <a:solidFill>
                  <a:srgbClr val="000000"/>
                </a:solidFill>
                <a:latin typeface="Arial"/>
                <a:ea typeface="Arial"/>
                <a:cs typeface="Arial"/>
                <a:sym typeface="Arial"/>
              </a:defRPr>
            </a:pPr>
            <a:r>
              <a:t>Documents are dominated by words such as “the” “a”</a:t>
            </a:r>
          </a:p>
          <a:p>
            <a:pPr>
              <a:spcBef>
                <a:spcPts val="500"/>
              </a:spcBef>
              <a:defRPr sz="2400">
                <a:solidFill>
                  <a:srgbClr val="000000"/>
                </a:solidFill>
                <a:latin typeface="Arial"/>
                <a:ea typeface="Arial"/>
                <a:cs typeface="Arial"/>
                <a:sym typeface="Arial"/>
              </a:defRPr>
            </a:pPr>
          </a:p>
          <a:p>
            <a:pPr>
              <a:spcBef>
                <a:spcPts val="500"/>
              </a:spcBef>
              <a:defRPr sz="2400">
                <a:solidFill>
                  <a:srgbClr val="000000"/>
                </a:solidFill>
                <a:latin typeface="Arial"/>
                <a:ea typeface="Arial"/>
                <a:cs typeface="Arial"/>
                <a:sym typeface="Arial"/>
              </a:defRPr>
            </a:pPr>
            <a:r>
              <a:t>These words do not discriminate between documents</a:t>
            </a:r>
          </a:p>
        </p:txBody>
      </p:sp>
      <p:pic>
        <p:nvPicPr>
          <p:cNvPr id="281" name="Image" descr="Image"/>
          <p:cNvPicPr>
            <a:picLocks noChangeAspect="1"/>
          </p:cNvPicPr>
          <p:nvPr/>
        </p:nvPicPr>
        <p:blipFill>
          <a:blip r:embed="rId3">
            <a:extLst/>
          </a:blip>
          <a:stretch>
            <a:fillRect/>
          </a:stretch>
        </p:blipFill>
        <p:spPr>
          <a:xfrm>
            <a:off x="698500" y="1657350"/>
            <a:ext cx="10795000" cy="3543300"/>
          </a:xfrm>
          <a:prstGeom prst="rect">
            <a:avLst/>
          </a:prstGeom>
          <a:ln w="12700">
            <a:miter lim="400000"/>
          </a:ln>
        </p:spPr>
      </p:pic>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5" name="Desiderata for a good ranking function"/>
          <p:cNvSpPr txBox="1"/>
          <p:nvPr>
            <p:ph type="title" idx="4294967295"/>
          </p:nvPr>
        </p:nvSpPr>
        <p:spPr>
          <a:xfrm>
            <a:off x="666260" y="503237"/>
            <a:ext cx="10330108" cy="657450"/>
          </a:xfrm>
          <a:prstGeom prst="rect">
            <a:avLst/>
          </a:prstGeom>
        </p:spPr>
        <p:txBody>
          <a:bodyPr lIns="45719" tIns="45719" rIns="45719" bIns="45719" anchor="t"/>
          <a:lstStyle>
            <a:lvl1pPr algn="l">
              <a:defRPr b="1" sz="3000">
                <a:solidFill>
                  <a:srgbClr val="000000"/>
                </a:solidFill>
                <a:latin typeface="Arial"/>
                <a:ea typeface="Arial"/>
                <a:cs typeface="Arial"/>
                <a:sym typeface="Arial"/>
              </a:defRPr>
            </a:lvl1pPr>
          </a:lstStyle>
          <a:p>
            <a:pPr/>
            <a:r>
              <a:t>Desiderata for a good ranking function</a:t>
            </a:r>
          </a:p>
        </p:txBody>
      </p:sp>
      <p:sp>
        <p:nvSpPr>
          <p:cNvPr id="286" name="Slide Number"/>
          <p:cNvSpPr txBox="1"/>
          <p:nvPr>
            <p:ph type="sldNum" sz="quarter" idx="4294967295"/>
          </p:nvPr>
        </p:nvSpPr>
        <p:spPr>
          <a:xfrm>
            <a:off x="10787344" y="6049983"/>
            <a:ext cx="366664" cy="355229"/>
          </a:xfrm>
          <a:prstGeom prst="rect">
            <a:avLst/>
          </a:prstGeom>
          <a:extLst>
            <a:ext uri="{C572A759-6A51-4108-AA02-DFA0A04FC94B}">
              <ma14:wrappingTextBoxFlag xmlns:ma14="http://schemas.microsoft.com/office/mac/drawingml/2011/main" val="1"/>
            </a:ext>
          </a:extLst>
        </p:spPr>
        <p:txBody>
          <a:bodyPr lIns="35718" tIns="35718" rIns="35718" bIns="35718" anchor="t"/>
          <a:lstStyle>
            <a:lvl1pPr algn="ctr" defTabSz="410765">
              <a:defRPr sz="2000">
                <a:solidFill>
                  <a:srgbClr val="000000"/>
                </a:solidFill>
                <a:latin typeface="Arial"/>
                <a:ea typeface="Arial"/>
                <a:cs typeface="Arial"/>
                <a:sym typeface="Arial"/>
              </a:defRPr>
            </a:lvl1pPr>
          </a:lstStyle>
          <a:p>
            <a:pPr/>
            <a:fld id="{86CB4B4D-7CA3-9044-876B-883B54F8677D}" type="slidenum"/>
          </a:p>
        </p:txBody>
      </p:sp>
      <p:sp>
        <p:nvSpPr>
          <p:cNvPr id="287" name="q = “artificial intelligence”"/>
          <p:cNvSpPr txBox="1"/>
          <p:nvPr/>
        </p:nvSpPr>
        <p:spPr>
          <a:xfrm>
            <a:off x="799826" y="3547979"/>
            <a:ext cx="5590086" cy="1807296"/>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marL="342900" indent="-342900">
              <a:spcBef>
                <a:spcPts val="500"/>
              </a:spcBef>
              <a:buSzPct val="100000"/>
              <a:buFont typeface="Arial"/>
              <a:buChar char="•"/>
              <a:defRPr sz="2400">
                <a:solidFill>
                  <a:srgbClr val="000000"/>
                </a:solidFill>
                <a:latin typeface="Arial"/>
                <a:ea typeface="Arial"/>
                <a:cs typeface="Arial"/>
                <a:sym typeface="Arial"/>
              </a:defRPr>
            </a:pPr>
            <a:r>
              <a:t>q = “</a:t>
            </a:r>
            <a:r>
              <a:rPr b="1">
                <a:solidFill>
                  <a:srgbClr val="FF2600"/>
                </a:solidFill>
              </a:rPr>
              <a:t>artificial intelligence</a:t>
            </a:r>
            <a:r>
              <a:t>”</a:t>
            </a:r>
          </a:p>
        </p:txBody>
      </p:sp>
      <p:sp>
        <p:nvSpPr>
          <p:cNvPr id="288" name="d1 = ““Artificial intelligence was founded as an academic discipline in 1955, and in the years since has experienced several waves of optimism”"/>
          <p:cNvSpPr txBox="1"/>
          <p:nvPr/>
        </p:nvSpPr>
        <p:spPr>
          <a:xfrm>
            <a:off x="799826" y="4157579"/>
            <a:ext cx="5590086" cy="1807296"/>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marL="322325" indent="-322325" defTabSz="429768">
              <a:spcBef>
                <a:spcPts val="500"/>
              </a:spcBef>
              <a:buSzPct val="100000"/>
              <a:buFont typeface="Arial"/>
              <a:buChar char="•"/>
              <a:defRPr sz="2256">
                <a:solidFill>
                  <a:srgbClr val="000000"/>
                </a:solidFill>
                <a:latin typeface="Arial"/>
                <a:ea typeface="Arial"/>
                <a:cs typeface="Arial"/>
                <a:sym typeface="Arial"/>
              </a:defRPr>
            </a:pPr>
            <a:r>
              <a:t>d1 = ““</a:t>
            </a:r>
            <a:r>
              <a:rPr b="1">
                <a:solidFill>
                  <a:srgbClr val="FF2600"/>
                </a:solidFill>
              </a:rPr>
              <a:t>Artificial intelligence</a:t>
            </a:r>
            <a:r>
              <a:t> was founded as an academic discipline in 1955, and in the years since has experienced several waves of optimism”</a:t>
            </a:r>
          </a:p>
        </p:txBody>
      </p:sp>
      <p:sp>
        <p:nvSpPr>
          <p:cNvPr id="289" name="If a word appears everywhere, it should be penalized…"/>
          <p:cNvSpPr txBox="1"/>
          <p:nvPr>
            <p:ph type="body" sz="half" idx="4294967295"/>
          </p:nvPr>
        </p:nvSpPr>
        <p:spPr>
          <a:xfrm>
            <a:off x="830634" y="1742860"/>
            <a:ext cx="11030844" cy="2007619"/>
          </a:xfrm>
          <a:prstGeom prst="rect">
            <a:avLst/>
          </a:prstGeom>
        </p:spPr>
        <p:txBody>
          <a:bodyPr lIns="45719" tIns="45719" rIns="45719" bIns="45719"/>
          <a:lstStyle/>
          <a:p>
            <a:pPr>
              <a:spcBef>
                <a:spcPts val="500"/>
              </a:spcBef>
              <a:defRPr sz="2400">
                <a:solidFill>
                  <a:srgbClr val="000000"/>
                </a:solidFill>
                <a:latin typeface="Arial"/>
                <a:ea typeface="Arial"/>
                <a:cs typeface="Arial"/>
                <a:sym typeface="Arial"/>
              </a:defRPr>
            </a:pPr>
            <a:r>
              <a:t>If a word appears everywhere, it should be penalized</a:t>
            </a:r>
          </a:p>
          <a:p>
            <a:pPr>
              <a:spcBef>
                <a:spcPts val="500"/>
              </a:spcBef>
              <a:defRPr sz="2400">
                <a:solidFill>
                  <a:srgbClr val="000000"/>
                </a:solidFill>
                <a:latin typeface="Arial"/>
                <a:ea typeface="Arial"/>
                <a:cs typeface="Arial"/>
                <a:sym typeface="Arial"/>
              </a:defRPr>
            </a:pPr>
          </a:p>
          <a:p>
            <a:pPr>
              <a:spcBef>
                <a:spcPts val="500"/>
              </a:spcBef>
              <a:defRPr sz="2400">
                <a:solidFill>
                  <a:srgbClr val="000000"/>
                </a:solidFill>
                <a:latin typeface="Arial"/>
                <a:ea typeface="Arial"/>
                <a:cs typeface="Arial"/>
                <a:sym typeface="Arial"/>
              </a:defRPr>
            </a:pPr>
            <a:r>
              <a:t>If a word appears in the same document multiple times, it’s importance should not grow linearly</a:t>
            </a:r>
          </a:p>
        </p:txBody>
      </p:sp>
      <p:sp>
        <p:nvSpPr>
          <p:cNvPr id="290" name="d2 = ““Artificial intelligence was founded as an academic discipline in 1955, artificial intelligence”"/>
          <p:cNvSpPr txBox="1"/>
          <p:nvPr/>
        </p:nvSpPr>
        <p:spPr>
          <a:xfrm>
            <a:off x="6654527" y="4157579"/>
            <a:ext cx="4737647" cy="1807296"/>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marL="322325" indent="-322325" defTabSz="429768">
              <a:spcBef>
                <a:spcPts val="500"/>
              </a:spcBef>
              <a:buSzPct val="100000"/>
              <a:buFont typeface="Arial"/>
              <a:buChar char="•"/>
              <a:defRPr sz="2256">
                <a:solidFill>
                  <a:srgbClr val="000000"/>
                </a:solidFill>
                <a:latin typeface="Arial"/>
                <a:ea typeface="Arial"/>
                <a:cs typeface="Arial"/>
                <a:sym typeface="Arial"/>
              </a:defRPr>
            </a:pPr>
            <a:r>
              <a:t>d2 = ““</a:t>
            </a:r>
            <a:r>
              <a:rPr b="1">
                <a:solidFill>
                  <a:srgbClr val="FF2600"/>
                </a:solidFill>
              </a:rPr>
              <a:t>Artificial intelligence</a:t>
            </a:r>
            <a:r>
              <a:t> was founded as an academic discipline in 1955, </a:t>
            </a:r>
            <a:r>
              <a:rPr b="1">
                <a:solidFill>
                  <a:srgbClr val="FF2600"/>
                </a:solidFill>
              </a:rPr>
              <a:t>artificial intelligence</a:t>
            </a:r>
            <a:r>
              <a:t>”</a:t>
            </a:r>
          </a:p>
        </p:txBody>
      </p:sp>
      <p:sp>
        <p:nvSpPr>
          <p:cNvPr id="291" name="d2 is not twice more relevant than d1"/>
          <p:cNvSpPr txBox="1"/>
          <p:nvPr/>
        </p:nvSpPr>
        <p:spPr>
          <a:xfrm>
            <a:off x="3065664" y="6021349"/>
            <a:ext cx="5010419" cy="412498"/>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lnSpc>
                <a:spcPts val="4000"/>
              </a:lnSpc>
              <a:defRPr b="1" sz="2200">
                <a:solidFill>
                  <a:srgbClr val="FF2600"/>
                </a:solidFill>
                <a:latin typeface="Arial"/>
                <a:ea typeface="Arial"/>
                <a:cs typeface="Arial"/>
                <a:sym typeface="Arial"/>
              </a:defRPr>
            </a:lvl1pPr>
          </a:lstStyle>
          <a:p>
            <a:pPr/>
            <a:r>
              <a:t>d2 is not twice more relevant than d1</a:t>
            </a:r>
          </a:p>
        </p:txBody>
      </p:sp>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5" name="Inverse-document frequency"/>
          <p:cNvSpPr txBox="1"/>
          <p:nvPr>
            <p:ph type="title" idx="4294967295"/>
          </p:nvPr>
        </p:nvSpPr>
        <p:spPr>
          <a:xfrm>
            <a:off x="666260" y="503237"/>
            <a:ext cx="10330108" cy="657450"/>
          </a:xfrm>
          <a:prstGeom prst="rect">
            <a:avLst/>
          </a:prstGeom>
        </p:spPr>
        <p:txBody>
          <a:bodyPr lIns="45719" tIns="45719" rIns="45719" bIns="45719" anchor="t"/>
          <a:lstStyle>
            <a:lvl1pPr algn="l">
              <a:defRPr b="1" sz="3000">
                <a:solidFill>
                  <a:srgbClr val="000000"/>
                </a:solidFill>
                <a:latin typeface="Arial"/>
                <a:ea typeface="Arial"/>
                <a:cs typeface="Arial"/>
                <a:sym typeface="Arial"/>
              </a:defRPr>
            </a:lvl1pPr>
          </a:lstStyle>
          <a:p>
            <a:pPr/>
            <a:r>
              <a:t>Inverse-document frequency</a:t>
            </a:r>
          </a:p>
        </p:txBody>
      </p:sp>
      <p:sp>
        <p:nvSpPr>
          <p:cNvPr id="296" name="Slide Number"/>
          <p:cNvSpPr txBox="1"/>
          <p:nvPr>
            <p:ph type="sldNum" sz="quarter" idx="4294967295"/>
          </p:nvPr>
        </p:nvSpPr>
        <p:spPr>
          <a:xfrm>
            <a:off x="10787344" y="6049983"/>
            <a:ext cx="366664" cy="355229"/>
          </a:xfrm>
          <a:prstGeom prst="rect">
            <a:avLst/>
          </a:prstGeom>
          <a:extLst>
            <a:ext uri="{C572A759-6A51-4108-AA02-DFA0A04FC94B}">
              <ma14:wrappingTextBoxFlag xmlns:ma14="http://schemas.microsoft.com/office/mac/drawingml/2011/main" val="1"/>
            </a:ext>
          </a:extLst>
        </p:spPr>
        <p:txBody>
          <a:bodyPr lIns="35718" tIns="35718" rIns="35718" bIns="35718" anchor="t"/>
          <a:lstStyle>
            <a:lvl1pPr algn="ctr" defTabSz="410765">
              <a:defRPr sz="2000">
                <a:solidFill>
                  <a:srgbClr val="000000"/>
                </a:solidFill>
                <a:latin typeface="Arial"/>
                <a:ea typeface="Arial"/>
                <a:cs typeface="Arial"/>
                <a:sym typeface="Arial"/>
              </a:defRPr>
            </a:lvl1pPr>
          </a:lstStyle>
          <a:p>
            <a:pPr/>
            <a:fld id="{86CB4B4D-7CA3-9044-876B-883B54F8677D}" type="slidenum"/>
          </a:p>
        </p:txBody>
      </p:sp>
      <p:sp>
        <p:nvSpPr>
          <p:cNvPr id="297" name="Inverse-document frequency: penalizing a word’s TF based on its document frequency"/>
          <p:cNvSpPr txBox="1"/>
          <p:nvPr>
            <p:ph type="body" sz="quarter" idx="4294967295"/>
          </p:nvPr>
        </p:nvSpPr>
        <p:spPr>
          <a:xfrm>
            <a:off x="681954" y="1742860"/>
            <a:ext cx="10840047" cy="1283273"/>
          </a:xfrm>
          <a:prstGeom prst="rect">
            <a:avLst/>
          </a:prstGeom>
        </p:spPr>
        <p:txBody>
          <a:bodyPr lIns="45719" tIns="45719" rIns="45719" bIns="45719"/>
          <a:lstStyle/>
          <a:p>
            <a:pPr>
              <a:spcBef>
                <a:spcPts val="500"/>
              </a:spcBef>
              <a:defRPr sz="2400">
                <a:solidFill>
                  <a:srgbClr val="000000"/>
                </a:solidFill>
                <a:latin typeface="Arial"/>
                <a:ea typeface="Arial"/>
                <a:cs typeface="Arial"/>
                <a:sym typeface="Arial"/>
              </a:defRPr>
            </a:pPr>
            <a:r>
              <a:rPr b="1">
                <a:solidFill>
                  <a:srgbClr val="0433FF"/>
                </a:solidFill>
              </a:rPr>
              <a:t>Inverse-document frequency</a:t>
            </a:r>
            <a:r>
              <a:t>: penalizing a word’s TF based on its document frequency</a:t>
            </a:r>
          </a:p>
        </p:txBody>
      </p:sp>
      <p:pic>
        <p:nvPicPr>
          <p:cNvPr id="298" name="latex-image-1.pdf" descr="latex-image-1.pdf"/>
          <p:cNvPicPr>
            <a:picLocks noChangeAspect="1"/>
          </p:cNvPicPr>
          <p:nvPr/>
        </p:nvPicPr>
        <p:blipFill>
          <a:blip r:embed="rId3">
            <a:extLst/>
          </a:blip>
          <a:stretch>
            <a:fillRect/>
          </a:stretch>
        </p:blipFill>
        <p:spPr>
          <a:xfrm>
            <a:off x="1321097" y="2837507"/>
            <a:ext cx="3136204" cy="317917"/>
          </a:xfrm>
          <a:prstGeom prst="rect">
            <a:avLst/>
          </a:prstGeom>
          <a:ln w="12700">
            <a:miter lim="400000"/>
          </a:ln>
        </p:spPr>
      </p:pic>
      <p:pic>
        <p:nvPicPr>
          <p:cNvPr id="299" name="latex-image-1.pdf" descr="latex-image-1.pdf"/>
          <p:cNvPicPr>
            <a:picLocks noChangeAspect="1"/>
          </p:cNvPicPr>
          <p:nvPr/>
        </p:nvPicPr>
        <p:blipFill>
          <a:blip r:embed="rId4">
            <a:extLst/>
          </a:blip>
          <a:stretch>
            <a:fillRect/>
          </a:stretch>
        </p:blipFill>
        <p:spPr>
          <a:xfrm>
            <a:off x="1267767" y="3591520"/>
            <a:ext cx="4131991" cy="325979"/>
          </a:xfrm>
          <a:prstGeom prst="rect">
            <a:avLst/>
          </a:prstGeom>
          <a:ln w="12700">
            <a:miter lim="400000"/>
          </a:ln>
        </p:spPr>
      </p:pic>
      <p:sp>
        <p:nvSpPr>
          <p:cNvPr id="300" name="q = “the artificial intelligence book”"/>
          <p:cNvSpPr txBox="1"/>
          <p:nvPr/>
        </p:nvSpPr>
        <p:spPr>
          <a:xfrm>
            <a:off x="5914354" y="2633579"/>
            <a:ext cx="5590086" cy="1807296"/>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marL="342900" indent="-342900">
              <a:spcBef>
                <a:spcPts val="500"/>
              </a:spcBef>
              <a:buSzPct val="100000"/>
              <a:buFont typeface="Arial"/>
              <a:buChar char="•"/>
              <a:defRPr sz="2400">
                <a:solidFill>
                  <a:srgbClr val="000000"/>
                </a:solidFill>
                <a:latin typeface="Arial"/>
                <a:ea typeface="Arial"/>
                <a:cs typeface="Arial"/>
                <a:sym typeface="Arial"/>
              </a:defRPr>
            </a:pPr>
            <a:r>
              <a:t>q = “the </a:t>
            </a:r>
            <a:r>
              <a:rPr b="1">
                <a:solidFill>
                  <a:srgbClr val="FF2600"/>
                </a:solidFill>
              </a:rPr>
              <a:t>artificial intelligence</a:t>
            </a:r>
            <a:r>
              <a:t> book”</a:t>
            </a:r>
          </a:p>
        </p:txBody>
      </p:sp>
      <p:sp>
        <p:nvSpPr>
          <p:cNvPr id="301" name="d1 = “the cat, the doc, and the book”…"/>
          <p:cNvSpPr txBox="1"/>
          <p:nvPr/>
        </p:nvSpPr>
        <p:spPr>
          <a:xfrm>
            <a:off x="5914354" y="3408279"/>
            <a:ext cx="5590086" cy="1807296"/>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marL="342900" indent="-342900">
              <a:spcBef>
                <a:spcPts val="500"/>
              </a:spcBef>
              <a:buSzPct val="100000"/>
              <a:buFont typeface="Arial"/>
              <a:buChar char="•"/>
              <a:defRPr sz="2400">
                <a:solidFill>
                  <a:srgbClr val="000000"/>
                </a:solidFill>
                <a:latin typeface="Arial"/>
                <a:ea typeface="Arial"/>
                <a:cs typeface="Arial"/>
                <a:sym typeface="Arial"/>
              </a:defRPr>
            </a:pPr>
            <a:r>
              <a:t>d1 = “the cat, the doc, and the book”</a:t>
            </a:r>
          </a:p>
          <a:p>
            <a:pPr marL="342900" indent="-342900">
              <a:spcBef>
                <a:spcPts val="500"/>
              </a:spcBef>
              <a:buSzPct val="100000"/>
              <a:buFont typeface="Arial"/>
              <a:buChar char="•"/>
              <a:defRPr sz="2400">
                <a:solidFill>
                  <a:srgbClr val="000000"/>
                </a:solidFill>
                <a:latin typeface="Arial"/>
                <a:ea typeface="Arial"/>
                <a:cs typeface="Arial"/>
                <a:sym typeface="Arial"/>
              </a:defRPr>
            </a:pPr>
            <a:r>
              <a:t>d2 = “business </a:t>
            </a:r>
            <a:r>
              <a:rPr b="1">
                <a:solidFill>
                  <a:srgbClr val="FF2600"/>
                </a:solidFill>
              </a:rPr>
              <a:t>intelligence</a:t>
            </a:r>
            <a:r>
              <a:t>”</a:t>
            </a:r>
          </a:p>
        </p:txBody>
      </p:sp>
      <p:pic>
        <p:nvPicPr>
          <p:cNvPr id="302" name="latex-image-1.pdf" descr="latex-image-1.pdf"/>
          <p:cNvPicPr>
            <a:picLocks noChangeAspect="1"/>
          </p:cNvPicPr>
          <p:nvPr/>
        </p:nvPicPr>
        <p:blipFill>
          <a:blip r:embed="rId5">
            <a:extLst/>
          </a:blip>
          <a:stretch>
            <a:fillRect/>
          </a:stretch>
        </p:blipFill>
        <p:spPr>
          <a:xfrm>
            <a:off x="3140323" y="4803179"/>
            <a:ext cx="4566678" cy="1283273"/>
          </a:xfrm>
          <a:prstGeom prst="rect">
            <a:avLst/>
          </a:prstGeom>
          <a:ln w="12700">
            <a:miter lim="400000"/>
          </a:ln>
        </p:spPr>
      </p:pic>
      <p:sp>
        <p:nvSpPr>
          <p:cNvPr id="303" name="TF-IDF weighting"/>
          <p:cNvSpPr txBox="1"/>
          <p:nvPr/>
        </p:nvSpPr>
        <p:spPr>
          <a:xfrm>
            <a:off x="725303" y="4743344"/>
            <a:ext cx="2266909" cy="387514"/>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sz="2100">
                <a:solidFill>
                  <a:srgbClr val="FF2600"/>
                </a:solidFill>
                <a:latin typeface="Arial"/>
                <a:ea typeface="Arial"/>
                <a:cs typeface="Arial"/>
                <a:sym typeface="Arial"/>
              </a:defRPr>
            </a:lvl1pPr>
          </a:lstStyle>
          <a:p>
            <a:pPr/>
            <a:r>
              <a:t>TF-IDF weighting</a:t>
            </a:r>
          </a:p>
        </p:txBody>
      </p:sp>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7" name="Term frequency reweighing"/>
          <p:cNvSpPr txBox="1"/>
          <p:nvPr>
            <p:ph type="title" idx="4294967295"/>
          </p:nvPr>
        </p:nvSpPr>
        <p:spPr>
          <a:xfrm>
            <a:off x="666260" y="503237"/>
            <a:ext cx="10330108" cy="657450"/>
          </a:xfrm>
          <a:prstGeom prst="rect">
            <a:avLst/>
          </a:prstGeom>
        </p:spPr>
        <p:txBody>
          <a:bodyPr lIns="45719" tIns="45719" rIns="45719" bIns="45719" anchor="t"/>
          <a:lstStyle>
            <a:lvl1pPr algn="l">
              <a:defRPr b="1" sz="3000">
                <a:solidFill>
                  <a:srgbClr val="000000"/>
                </a:solidFill>
                <a:latin typeface="Arial"/>
                <a:ea typeface="Arial"/>
                <a:cs typeface="Arial"/>
                <a:sym typeface="Arial"/>
              </a:defRPr>
            </a:lvl1pPr>
          </a:lstStyle>
          <a:p>
            <a:pPr/>
            <a:r>
              <a:t>Term frequency reweighing</a:t>
            </a:r>
          </a:p>
        </p:txBody>
      </p:sp>
      <p:sp>
        <p:nvSpPr>
          <p:cNvPr id="308" name="Slide Number"/>
          <p:cNvSpPr txBox="1"/>
          <p:nvPr>
            <p:ph type="sldNum" sz="quarter" idx="4294967295"/>
          </p:nvPr>
        </p:nvSpPr>
        <p:spPr>
          <a:xfrm>
            <a:off x="10787344" y="6049983"/>
            <a:ext cx="366664" cy="355229"/>
          </a:xfrm>
          <a:prstGeom prst="rect">
            <a:avLst/>
          </a:prstGeom>
          <a:extLst>
            <a:ext uri="{C572A759-6A51-4108-AA02-DFA0A04FC94B}">
              <ma14:wrappingTextBoxFlag xmlns:ma14="http://schemas.microsoft.com/office/mac/drawingml/2011/main" val="1"/>
            </a:ext>
          </a:extLst>
        </p:spPr>
        <p:txBody>
          <a:bodyPr lIns="35718" tIns="35718" rIns="35718" bIns="35718" anchor="t"/>
          <a:lstStyle>
            <a:lvl1pPr algn="ctr" defTabSz="410765">
              <a:defRPr sz="2000">
                <a:solidFill>
                  <a:srgbClr val="000000"/>
                </a:solidFill>
                <a:latin typeface="Arial"/>
                <a:ea typeface="Arial"/>
                <a:cs typeface="Arial"/>
                <a:sym typeface="Arial"/>
              </a:defRPr>
            </a:lvl1pPr>
          </a:lstStyle>
          <a:p>
            <a:pPr/>
            <a:fld id="{86CB4B4D-7CA3-9044-876B-883B54F8677D}" type="slidenum"/>
          </a:p>
        </p:txBody>
      </p:sp>
      <p:sp>
        <p:nvSpPr>
          <p:cNvPr id="309" name="Term frequency reweighing: penalizing a word’s TF based on the TF itself…"/>
          <p:cNvSpPr txBox="1"/>
          <p:nvPr>
            <p:ph type="body" sz="half" idx="4294967295"/>
          </p:nvPr>
        </p:nvSpPr>
        <p:spPr>
          <a:xfrm>
            <a:off x="830634" y="1742860"/>
            <a:ext cx="11030844" cy="2007619"/>
          </a:xfrm>
          <a:prstGeom prst="rect">
            <a:avLst/>
          </a:prstGeom>
        </p:spPr>
        <p:txBody>
          <a:bodyPr lIns="45719" tIns="45719" rIns="45719" bIns="45719"/>
          <a:lstStyle/>
          <a:p>
            <a:pPr>
              <a:spcBef>
                <a:spcPts val="500"/>
              </a:spcBef>
              <a:defRPr sz="2400">
                <a:solidFill>
                  <a:srgbClr val="000000"/>
                </a:solidFill>
                <a:latin typeface="Arial"/>
                <a:ea typeface="Arial"/>
                <a:cs typeface="Arial"/>
                <a:sym typeface="Arial"/>
              </a:defRPr>
            </a:pPr>
            <a:r>
              <a:rPr b="1">
                <a:solidFill>
                  <a:srgbClr val="0433FF"/>
                </a:solidFill>
              </a:rPr>
              <a:t>Term frequency reweighing</a:t>
            </a:r>
            <a:r>
              <a:t>: penalizing a word’s TF based on the TF itself</a:t>
            </a:r>
          </a:p>
          <a:p>
            <a:pPr>
              <a:spcBef>
                <a:spcPts val="500"/>
              </a:spcBef>
              <a:defRPr sz="2400">
                <a:solidFill>
                  <a:srgbClr val="000000"/>
                </a:solidFill>
                <a:latin typeface="Arial"/>
                <a:ea typeface="Arial"/>
                <a:cs typeface="Arial"/>
                <a:sym typeface="Arial"/>
              </a:defRPr>
            </a:pPr>
          </a:p>
          <a:p>
            <a:pPr>
              <a:spcBef>
                <a:spcPts val="500"/>
              </a:spcBef>
              <a:defRPr sz="2400">
                <a:solidFill>
                  <a:srgbClr val="000000"/>
                </a:solidFill>
                <a:latin typeface="Arial"/>
                <a:ea typeface="Arial"/>
                <a:cs typeface="Arial"/>
                <a:sym typeface="Arial"/>
              </a:defRPr>
            </a:pPr>
            <a:r>
              <a:t>If a word appears in the same document multiple times, it’s importance should not grow linearly</a:t>
            </a:r>
          </a:p>
        </p:txBody>
      </p:sp>
      <p:pic>
        <p:nvPicPr>
          <p:cNvPr id="310" name="latex-image-1.pdf" descr="latex-image-1.pdf"/>
          <p:cNvPicPr>
            <a:picLocks noChangeAspect="1"/>
          </p:cNvPicPr>
          <p:nvPr/>
        </p:nvPicPr>
        <p:blipFill>
          <a:blip r:embed="rId3">
            <a:extLst/>
          </a:blip>
          <a:stretch>
            <a:fillRect/>
          </a:stretch>
        </p:blipFill>
        <p:spPr>
          <a:xfrm>
            <a:off x="3460992" y="4941677"/>
            <a:ext cx="5807445" cy="824235"/>
          </a:xfrm>
          <a:prstGeom prst="rect">
            <a:avLst/>
          </a:prstGeom>
          <a:ln w="12700">
            <a:miter lim="400000"/>
          </a:ln>
        </p:spPr>
      </p:pic>
      <p:pic>
        <p:nvPicPr>
          <p:cNvPr id="311" name="latex-image-1.pdf" descr="latex-image-1.pdf"/>
          <p:cNvPicPr>
            <a:picLocks noChangeAspect="1"/>
          </p:cNvPicPr>
          <p:nvPr/>
        </p:nvPicPr>
        <p:blipFill>
          <a:blip r:embed="rId4">
            <a:extLst/>
          </a:blip>
          <a:stretch>
            <a:fillRect/>
          </a:stretch>
        </p:blipFill>
        <p:spPr>
          <a:xfrm>
            <a:off x="3495497" y="3995689"/>
            <a:ext cx="4542463" cy="637279"/>
          </a:xfrm>
          <a:prstGeom prst="rect">
            <a:avLst/>
          </a:prstGeom>
          <a:ln w="12700">
            <a:miter lim="400000"/>
          </a:ln>
        </p:spPr>
      </p:pic>
      <p:sp>
        <p:nvSpPr>
          <p:cNvPr id="312" name="Max TF normalization"/>
          <p:cNvSpPr txBox="1"/>
          <p:nvPr/>
        </p:nvSpPr>
        <p:spPr>
          <a:xfrm>
            <a:off x="1182503" y="4095171"/>
            <a:ext cx="1960304" cy="692314"/>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b="1" sz="2100">
                <a:solidFill>
                  <a:srgbClr val="FF2600"/>
                </a:solidFill>
                <a:latin typeface="Arial"/>
                <a:ea typeface="Arial"/>
                <a:cs typeface="Arial"/>
                <a:sym typeface="Arial"/>
              </a:defRPr>
            </a:lvl1pPr>
          </a:lstStyle>
          <a:p>
            <a:pPr/>
            <a:r>
              <a:t>Max TF normalization</a:t>
            </a:r>
          </a:p>
        </p:txBody>
      </p:sp>
      <p:sp>
        <p:nvSpPr>
          <p:cNvPr id="313" name="Log scale normalization"/>
          <p:cNvSpPr txBox="1"/>
          <p:nvPr/>
        </p:nvSpPr>
        <p:spPr>
          <a:xfrm>
            <a:off x="1182503" y="5055977"/>
            <a:ext cx="1960304" cy="692314"/>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b="1" sz="2100">
                <a:solidFill>
                  <a:srgbClr val="FF2600"/>
                </a:solidFill>
                <a:latin typeface="Arial"/>
                <a:ea typeface="Arial"/>
                <a:cs typeface="Arial"/>
                <a:sym typeface="Arial"/>
              </a:defRPr>
            </a:lvl1pPr>
          </a:lstStyle>
          <a:p>
            <a:pPr/>
            <a:r>
              <a:t>Log scale normalization</a:t>
            </a:r>
          </a:p>
        </p:txBody>
      </p:sp>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7" name="Term-frequency reweighing"/>
          <p:cNvSpPr txBox="1"/>
          <p:nvPr>
            <p:ph type="title" idx="4294967295"/>
          </p:nvPr>
        </p:nvSpPr>
        <p:spPr>
          <a:xfrm>
            <a:off x="666260" y="503237"/>
            <a:ext cx="10330108" cy="657450"/>
          </a:xfrm>
          <a:prstGeom prst="rect">
            <a:avLst/>
          </a:prstGeom>
        </p:spPr>
        <p:txBody>
          <a:bodyPr lIns="45719" tIns="45719" rIns="45719" bIns="45719" anchor="t"/>
          <a:lstStyle>
            <a:lvl1pPr algn="l">
              <a:defRPr b="1" sz="3000">
                <a:solidFill>
                  <a:srgbClr val="000000"/>
                </a:solidFill>
                <a:latin typeface="Arial"/>
                <a:ea typeface="Arial"/>
                <a:cs typeface="Arial"/>
                <a:sym typeface="Arial"/>
              </a:defRPr>
            </a:lvl1pPr>
          </a:lstStyle>
          <a:p>
            <a:pPr/>
            <a:r>
              <a:t>Term-frequency reweighing</a:t>
            </a:r>
          </a:p>
        </p:txBody>
      </p:sp>
      <p:sp>
        <p:nvSpPr>
          <p:cNvPr id="318" name="Slide Number"/>
          <p:cNvSpPr txBox="1"/>
          <p:nvPr>
            <p:ph type="sldNum" sz="quarter" idx="4294967295"/>
          </p:nvPr>
        </p:nvSpPr>
        <p:spPr>
          <a:xfrm>
            <a:off x="10787344" y="6049983"/>
            <a:ext cx="366664" cy="355229"/>
          </a:xfrm>
          <a:prstGeom prst="rect">
            <a:avLst/>
          </a:prstGeom>
          <a:extLst>
            <a:ext uri="{C572A759-6A51-4108-AA02-DFA0A04FC94B}">
              <ma14:wrappingTextBoxFlag xmlns:ma14="http://schemas.microsoft.com/office/mac/drawingml/2011/main" val="1"/>
            </a:ext>
          </a:extLst>
        </p:spPr>
        <p:txBody>
          <a:bodyPr lIns="35718" tIns="35718" rIns="35718" bIns="35718" anchor="t"/>
          <a:lstStyle>
            <a:lvl1pPr algn="ctr" defTabSz="410765">
              <a:defRPr sz="2000">
                <a:solidFill>
                  <a:srgbClr val="000000"/>
                </a:solidFill>
                <a:latin typeface="Arial"/>
                <a:ea typeface="Arial"/>
                <a:cs typeface="Arial"/>
                <a:sym typeface="Arial"/>
              </a:defRPr>
            </a:lvl1pPr>
          </a:lstStyle>
          <a:p>
            <a:pPr/>
            <a:fld id="{86CB4B4D-7CA3-9044-876B-883B54F8677D}" type="slidenum"/>
          </a:p>
        </p:txBody>
      </p:sp>
      <p:sp>
        <p:nvSpPr>
          <p:cNvPr id="319" name="Logarithmic normalization"/>
          <p:cNvSpPr txBox="1"/>
          <p:nvPr>
            <p:ph type="body" sz="quarter" idx="4294967295"/>
          </p:nvPr>
        </p:nvSpPr>
        <p:spPr>
          <a:xfrm>
            <a:off x="681954" y="1742860"/>
            <a:ext cx="10840047" cy="1283273"/>
          </a:xfrm>
          <a:prstGeom prst="rect">
            <a:avLst/>
          </a:prstGeom>
        </p:spPr>
        <p:txBody>
          <a:bodyPr lIns="45719" tIns="45719" rIns="45719" bIns="45719"/>
          <a:lstStyle>
            <a:lvl1pPr>
              <a:spcBef>
                <a:spcPts val="500"/>
              </a:spcBef>
              <a:defRPr b="1" sz="2400">
                <a:solidFill>
                  <a:srgbClr val="0433FF"/>
                </a:solidFill>
                <a:latin typeface="Arial"/>
                <a:ea typeface="Arial"/>
                <a:cs typeface="Arial"/>
                <a:sym typeface="Arial"/>
              </a:defRPr>
            </a:lvl1pPr>
          </a:lstStyle>
          <a:p>
            <a:pPr>
              <a:defRPr b="0">
                <a:solidFill>
                  <a:srgbClr val="000000"/>
                </a:solidFill>
              </a:defRPr>
            </a:pPr>
            <a:r>
              <a:rPr b="1">
                <a:solidFill>
                  <a:srgbClr val="0433FF"/>
                </a:solidFill>
              </a:rPr>
              <a:t>Logarithmic normalization</a:t>
            </a:r>
          </a:p>
        </p:txBody>
      </p:sp>
      <p:pic>
        <p:nvPicPr>
          <p:cNvPr id="320" name="latex-image-1.pdf" descr="latex-image-1.pdf"/>
          <p:cNvPicPr>
            <a:picLocks noChangeAspect="1"/>
          </p:cNvPicPr>
          <p:nvPr/>
        </p:nvPicPr>
        <p:blipFill>
          <a:blip r:embed="rId3">
            <a:extLst/>
          </a:blip>
          <a:stretch>
            <a:fillRect/>
          </a:stretch>
        </p:blipFill>
        <p:spPr>
          <a:xfrm>
            <a:off x="3740392" y="2630277"/>
            <a:ext cx="5807445" cy="824235"/>
          </a:xfrm>
          <a:prstGeom prst="rect">
            <a:avLst/>
          </a:prstGeom>
          <a:ln w="12700">
            <a:miter lim="400000"/>
          </a:ln>
        </p:spPr>
      </p:pic>
      <p:sp>
        <p:nvSpPr>
          <p:cNvPr id="321" name="Log scale normalization"/>
          <p:cNvSpPr txBox="1"/>
          <p:nvPr/>
        </p:nvSpPr>
        <p:spPr>
          <a:xfrm>
            <a:off x="1461903" y="2744577"/>
            <a:ext cx="1960304" cy="692314"/>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b="1" sz="2100">
                <a:solidFill>
                  <a:srgbClr val="FF2600"/>
                </a:solidFill>
                <a:latin typeface="Arial"/>
                <a:ea typeface="Arial"/>
                <a:cs typeface="Arial"/>
                <a:sym typeface="Arial"/>
              </a:defRPr>
            </a:lvl1pPr>
          </a:lstStyle>
          <a:p>
            <a:pPr/>
            <a:r>
              <a:t>Log scale normalization</a:t>
            </a:r>
          </a:p>
        </p:txBody>
      </p:sp>
      <p:sp>
        <p:nvSpPr>
          <p:cNvPr id="322" name="q = “the artificial intelligence book”"/>
          <p:cNvSpPr txBox="1"/>
          <p:nvPr/>
        </p:nvSpPr>
        <p:spPr>
          <a:xfrm>
            <a:off x="5952454" y="3878179"/>
            <a:ext cx="5590086" cy="1807296"/>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marL="342900" indent="-342900">
              <a:spcBef>
                <a:spcPts val="500"/>
              </a:spcBef>
              <a:buSzPct val="100000"/>
              <a:buFont typeface="Arial"/>
              <a:buChar char="•"/>
              <a:defRPr sz="2400">
                <a:solidFill>
                  <a:srgbClr val="000000"/>
                </a:solidFill>
                <a:latin typeface="Arial"/>
                <a:ea typeface="Arial"/>
                <a:cs typeface="Arial"/>
                <a:sym typeface="Arial"/>
              </a:defRPr>
            </a:pPr>
            <a:r>
              <a:t>q = “the </a:t>
            </a:r>
            <a:r>
              <a:rPr b="1">
                <a:solidFill>
                  <a:srgbClr val="FF2600"/>
                </a:solidFill>
              </a:rPr>
              <a:t>artificial intelligence</a:t>
            </a:r>
            <a:r>
              <a:t> book”</a:t>
            </a:r>
          </a:p>
        </p:txBody>
      </p:sp>
      <p:sp>
        <p:nvSpPr>
          <p:cNvPr id="323" name="d1 = “the cat, the doc, and the book”…"/>
          <p:cNvSpPr txBox="1"/>
          <p:nvPr/>
        </p:nvSpPr>
        <p:spPr>
          <a:xfrm>
            <a:off x="5952454" y="4602079"/>
            <a:ext cx="5590086" cy="1807296"/>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marL="342900" indent="-342900">
              <a:spcBef>
                <a:spcPts val="500"/>
              </a:spcBef>
              <a:buSzPct val="100000"/>
              <a:buFont typeface="Arial"/>
              <a:buChar char="•"/>
              <a:defRPr sz="2400">
                <a:solidFill>
                  <a:srgbClr val="000000"/>
                </a:solidFill>
                <a:latin typeface="Arial"/>
                <a:ea typeface="Arial"/>
                <a:cs typeface="Arial"/>
                <a:sym typeface="Arial"/>
              </a:defRPr>
            </a:pPr>
            <a:r>
              <a:t>d1 = “the cat, the doc, and the book”</a:t>
            </a:r>
          </a:p>
          <a:p>
            <a:pPr marL="342900" indent="-342900">
              <a:spcBef>
                <a:spcPts val="500"/>
              </a:spcBef>
              <a:buSzPct val="100000"/>
              <a:buFont typeface="Arial"/>
              <a:buChar char="•"/>
              <a:defRPr sz="2400">
                <a:solidFill>
                  <a:srgbClr val="000000"/>
                </a:solidFill>
                <a:latin typeface="Arial"/>
                <a:ea typeface="Arial"/>
                <a:cs typeface="Arial"/>
                <a:sym typeface="Arial"/>
              </a:defRPr>
            </a:pPr>
            <a:r>
              <a:t>d2 = “business </a:t>
            </a:r>
            <a:r>
              <a:rPr b="1">
                <a:solidFill>
                  <a:srgbClr val="FF2600"/>
                </a:solidFill>
              </a:rPr>
              <a:t>intelligence</a:t>
            </a:r>
            <a:r>
              <a:t>”</a:t>
            </a:r>
          </a:p>
        </p:txBody>
      </p:sp>
      <p:pic>
        <p:nvPicPr>
          <p:cNvPr id="324" name="latex-image-1.pdf" descr="latex-image-1.pdf"/>
          <p:cNvPicPr>
            <a:picLocks noChangeAspect="1"/>
          </p:cNvPicPr>
          <p:nvPr/>
        </p:nvPicPr>
        <p:blipFill>
          <a:blip r:embed="rId4">
            <a:extLst/>
          </a:blip>
          <a:stretch>
            <a:fillRect/>
          </a:stretch>
        </p:blipFill>
        <p:spPr>
          <a:xfrm>
            <a:off x="616174" y="4100958"/>
            <a:ext cx="3651762" cy="692314"/>
          </a:xfrm>
          <a:prstGeom prst="rect">
            <a:avLst/>
          </a:prstGeom>
          <a:ln w="12700">
            <a:miter lim="400000"/>
          </a:ln>
        </p:spPr>
      </p:pic>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328" name="Retrieving short documents vs. retrieving long documents"/>
          <p:cNvSpPr txBox="1"/>
          <p:nvPr>
            <p:ph type="title" idx="4294967295"/>
          </p:nvPr>
        </p:nvSpPr>
        <p:spPr>
          <a:xfrm>
            <a:off x="386860" y="528637"/>
            <a:ext cx="10964265" cy="738263"/>
          </a:xfrm>
          <a:prstGeom prst="rect">
            <a:avLst/>
          </a:prstGeom>
        </p:spPr>
        <p:txBody>
          <a:bodyPr lIns="45719" tIns="45719" rIns="45719" bIns="45719" anchor="t"/>
          <a:lstStyle>
            <a:lvl1pPr algn="l">
              <a:defRPr b="1" sz="3000">
                <a:solidFill>
                  <a:srgbClr val="000000"/>
                </a:solidFill>
                <a:latin typeface="Arial"/>
                <a:ea typeface="Arial"/>
                <a:cs typeface="Arial"/>
                <a:sym typeface="Arial"/>
              </a:defRPr>
            </a:lvl1pPr>
          </a:lstStyle>
          <a:p>
            <a:pPr/>
            <a:r>
              <a:t>Retrieving short documents vs. retrieving long documents</a:t>
            </a:r>
          </a:p>
        </p:txBody>
      </p:sp>
      <p:sp>
        <p:nvSpPr>
          <p:cNvPr id="329" name="Slide Number"/>
          <p:cNvSpPr txBox="1"/>
          <p:nvPr>
            <p:ph type="sldNum" sz="quarter" idx="4294967295"/>
          </p:nvPr>
        </p:nvSpPr>
        <p:spPr>
          <a:xfrm>
            <a:off x="10843899" y="6049983"/>
            <a:ext cx="253554" cy="355229"/>
          </a:xfrm>
          <a:prstGeom prst="rect">
            <a:avLst/>
          </a:prstGeom>
          <a:extLst>
            <a:ext uri="{C572A759-6A51-4108-AA02-DFA0A04FC94B}">
              <ma14:wrappingTextBoxFlag xmlns:ma14="http://schemas.microsoft.com/office/mac/drawingml/2011/main" val="1"/>
            </a:ext>
          </a:extLst>
        </p:spPr>
        <p:txBody>
          <a:bodyPr lIns="35718" tIns="35718" rIns="35718" bIns="35718" anchor="t"/>
          <a:lstStyle>
            <a:lvl1pPr algn="ctr" defTabSz="410765">
              <a:defRPr sz="2000">
                <a:solidFill>
                  <a:srgbClr val="000000"/>
                </a:solidFill>
                <a:latin typeface="Arial"/>
                <a:ea typeface="Arial"/>
                <a:cs typeface="Arial"/>
                <a:sym typeface="Arial"/>
              </a:defRPr>
            </a:lvl1pPr>
          </a:lstStyle>
          <a:p>
            <a:pPr/>
            <a:fld id="{86CB4B4D-7CA3-9044-876B-883B54F8677D}" type="slidenum"/>
          </a:p>
        </p:txBody>
      </p:sp>
      <p:sp>
        <p:nvSpPr>
          <p:cNvPr id="330" name="The difference between retrieving short documents and long documents…"/>
          <p:cNvSpPr txBox="1"/>
          <p:nvPr>
            <p:ph type="body" sz="half" idx="4294967295"/>
          </p:nvPr>
        </p:nvSpPr>
        <p:spPr>
          <a:xfrm>
            <a:off x="681954" y="1319968"/>
            <a:ext cx="10964265" cy="1676625"/>
          </a:xfrm>
          <a:prstGeom prst="rect">
            <a:avLst/>
          </a:prstGeom>
        </p:spPr>
        <p:txBody>
          <a:bodyPr lIns="45719" tIns="45719" rIns="45719" bIns="45719"/>
          <a:lstStyle/>
          <a:p>
            <a:pPr>
              <a:spcBef>
                <a:spcPts val="500"/>
              </a:spcBef>
              <a:defRPr sz="2400">
                <a:solidFill>
                  <a:srgbClr val="000000"/>
                </a:solidFill>
                <a:latin typeface="Arial"/>
                <a:ea typeface="Arial"/>
                <a:cs typeface="Arial"/>
                <a:sym typeface="Arial"/>
              </a:defRPr>
            </a:pPr>
            <a:r>
              <a:t>The difference between retrieving short documents and long documents</a:t>
            </a:r>
          </a:p>
          <a:p>
            <a:pPr lvl="1" marL="800100" indent="-342900">
              <a:spcBef>
                <a:spcPts val="500"/>
              </a:spcBef>
              <a:buChar char="•"/>
              <a:defRPr sz="2400">
                <a:solidFill>
                  <a:srgbClr val="000000"/>
                </a:solidFill>
                <a:latin typeface="Arial"/>
                <a:ea typeface="Arial"/>
                <a:cs typeface="Arial"/>
                <a:sym typeface="Arial"/>
              </a:defRPr>
            </a:pPr>
            <a:r>
              <a:t>Longer documents cover more topics, so the query may match a small subset of the vocabulary</a:t>
            </a:r>
          </a:p>
          <a:p>
            <a:pPr lvl="1" marL="800100" indent="-342900">
              <a:spcBef>
                <a:spcPts val="500"/>
              </a:spcBef>
              <a:buChar char="•"/>
              <a:defRPr sz="2400">
                <a:solidFill>
                  <a:srgbClr val="000000"/>
                </a:solidFill>
                <a:latin typeface="Arial"/>
                <a:ea typeface="Arial"/>
                <a:cs typeface="Arial"/>
                <a:sym typeface="Arial"/>
              </a:defRPr>
            </a:pPr>
            <a:r>
              <a:t>Longer documents need to be considered differently</a:t>
            </a:r>
          </a:p>
        </p:txBody>
      </p:sp>
      <p:sp>
        <p:nvSpPr>
          <p:cNvPr id="331" name="d1 = “artificial intelligence book”"/>
          <p:cNvSpPr txBox="1"/>
          <p:nvPr/>
        </p:nvSpPr>
        <p:spPr>
          <a:xfrm>
            <a:off x="1521583" y="4339797"/>
            <a:ext cx="2399491" cy="617360"/>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a:solidFill>
                  <a:srgbClr val="000000"/>
                </a:solidFill>
                <a:latin typeface="Arial"/>
                <a:ea typeface="Arial"/>
                <a:cs typeface="Arial"/>
                <a:sym typeface="Arial"/>
              </a:defRPr>
            </a:pPr>
            <a:r>
              <a:t>d1 = “</a:t>
            </a:r>
            <a:r>
              <a:rPr b="1">
                <a:solidFill>
                  <a:srgbClr val="FF2600"/>
                </a:solidFill>
              </a:rPr>
              <a:t>artificial intelligence</a:t>
            </a:r>
            <a:r>
              <a:t> book” </a:t>
            </a:r>
          </a:p>
        </p:txBody>
      </p:sp>
      <p:sp>
        <p:nvSpPr>
          <p:cNvPr id="332" name="q = “artificial intelligence”"/>
          <p:cNvSpPr txBox="1"/>
          <p:nvPr/>
        </p:nvSpPr>
        <p:spPr>
          <a:xfrm>
            <a:off x="4605321" y="3676562"/>
            <a:ext cx="3332791" cy="350660"/>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b="1">
                <a:solidFill>
                  <a:srgbClr val="FF2600"/>
                </a:solidFill>
                <a:latin typeface="Arial"/>
                <a:ea typeface="Arial"/>
                <a:cs typeface="Arial"/>
                <a:sym typeface="Arial"/>
              </a:defRPr>
            </a:pPr>
            <a:r>
              <a:rPr>
                <a:solidFill>
                  <a:srgbClr val="000000"/>
                </a:solidFill>
              </a:rPr>
              <a:t>q = </a:t>
            </a:r>
            <a:r>
              <a:t>“artificial intelligence” </a:t>
            </a:r>
          </a:p>
        </p:txBody>
      </p:sp>
      <p:sp>
        <p:nvSpPr>
          <p:cNvPr id="333" name="d2 = “Artificial intelligence was founded as an academic discipline in 1955, and in the years since has experienced several waves of optimism “"/>
          <p:cNvSpPr txBox="1"/>
          <p:nvPr/>
        </p:nvSpPr>
        <p:spPr>
          <a:xfrm>
            <a:off x="6474583" y="4276297"/>
            <a:ext cx="4259148" cy="1150760"/>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a:solidFill>
                  <a:srgbClr val="000000"/>
                </a:solidFill>
                <a:latin typeface="Arial"/>
                <a:ea typeface="Arial"/>
                <a:cs typeface="Arial"/>
                <a:sym typeface="Arial"/>
              </a:defRPr>
            </a:pPr>
            <a:r>
              <a:t>d2 = “</a:t>
            </a:r>
            <a:r>
              <a:rPr b="1">
                <a:solidFill>
                  <a:srgbClr val="FF2600"/>
                </a:solidFill>
              </a:rPr>
              <a:t>Artificial intelligence</a:t>
            </a:r>
            <a:r>
              <a:t> was founded as an academic discipline in 1955, and in the years since has experienced several waves of optimism “</a:t>
            </a:r>
          </a:p>
        </p:txBody>
      </p:sp>
      <p:pic>
        <p:nvPicPr>
          <p:cNvPr id="334" name="latex-image-1.pdf" descr="latex-image-1.pdf"/>
          <p:cNvPicPr>
            <a:picLocks noChangeAspect="1"/>
          </p:cNvPicPr>
          <p:nvPr/>
        </p:nvPicPr>
        <p:blipFill>
          <a:blip r:embed="rId3">
            <a:extLst/>
          </a:blip>
          <a:stretch>
            <a:fillRect/>
          </a:stretch>
        </p:blipFill>
        <p:spPr>
          <a:xfrm>
            <a:off x="3639939" y="5906988"/>
            <a:ext cx="3859504" cy="355229"/>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3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3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0" presetID="1" grpId="3" fill="hold">
                                  <p:stCondLst>
                                    <p:cond delay="0"/>
                                  </p:stCondLst>
                                  <p:iterate type="el" backwards="0">
                                    <p:tmAbs val="0"/>
                                  </p:iterate>
                                  <p:childTnLst>
                                    <p:set>
                                      <p:cBhvr>
                                        <p:cTn id="14" fill="hold"/>
                                        <p:tgtEl>
                                          <p:spTgt spid="33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32" grpId="2"/>
      <p:bldP build="whole" bldLvl="1" animBg="1" rev="0" advAuto="0" spid="333" grpId="3"/>
      <p:bldP build="whole" bldLvl="1" animBg="1" rev="0" advAuto="0" spid="331" grpId="1"/>
    </p:bldLst>
  </p:timing>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8" name="Retrieving short documents vs. retrieving long documents"/>
          <p:cNvSpPr txBox="1"/>
          <p:nvPr>
            <p:ph type="title" idx="4294967295"/>
          </p:nvPr>
        </p:nvSpPr>
        <p:spPr>
          <a:xfrm>
            <a:off x="386860" y="528637"/>
            <a:ext cx="10964265" cy="738263"/>
          </a:xfrm>
          <a:prstGeom prst="rect">
            <a:avLst/>
          </a:prstGeom>
        </p:spPr>
        <p:txBody>
          <a:bodyPr lIns="45719" tIns="45719" rIns="45719" bIns="45719" anchor="t"/>
          <a:lstStyle>
            <a:lvl1pPr algn="l">
              <a:defRPr b="1" sz="3000">
                <a:solidFill>
                  <a:srgbClr val="000000"/>
                </a:solidFill>
                <a:latin typeface="Arial"/>
                <a:ea typeface="Arial"/>
                <a:cs typeface="Arial"/>
                <a:sym typeface="Arial"/>
              </a:defRPr>
            </a:lvl1pPr>
          </a:lstStyle>
          <a:p>
            <a:pPr/>
            <a:r>
              <a:t>Retrieving short documents vs. retrieving long documents</a:t>
            </a:r>
          </a:p>
        </p:txBody>
      </p:sp>
      <p:sp>
        <p:nvSpPr>
          <p:cNvPr id="339" name="Slide Number"/>
          <p:cNvSpPr txBox="1"/>
          <p:nvPr>
            <p:ph type="sldNum" sz="quarter" idx="4294967295"/>
          </p:nvPr>
        </p:nvSpPr>
        <p:spPr>
          <a:xfrm>
            <a:off x="10787344" y="6049983"/>
            <a:ext cx="366664" cy="355229"/>
          </a:xfrm>
          <a:prstGeom prst="rect">
            <a:avLst/>
          </a:prstGeom>
          <a:extLst>
            <a:ext uri="{C572A759-6A51-4108-AA02-DFA0A04FC94B}">
              <ma14:wrappingTextBoxFlag xmlns:ma14="http://schemas.microsoft.com/office/mac/drawingml/2011/main" val="1"/>
            </a:ext>
          </a:extLst>
        </p:spPr>
        <p:txBody>
          <a:bodyPr lIns="35718" tIns="35718" rIns="35718" bIns="35718" anchor="t"/>
          <a:lstStyle>
            <a:lvl1pPr algn="ctr" defTabSz="410765">
              <a:defRPr sz="2000">
                <a:solidFill>
                  <a:srgbClr val="000000"/>
                </a:solidFill>
                <a:latin typeface="Arial"/>
                <a:ea typeface="Arial"/>
                <a:cs typeface="Arial"/>
                <a:sym typeface="Arial"/>
              </a:defRPr>
            </a:lvl1pPr>
          </a:lstStyle>
          <a:p>
            <a:pPr/>
            <a:fld id="{86CB4B4D-7CA3-9044-876B-883B54F8677D}" type="slidenum"/>
          </a:p>
        </p:txBody>
      </p:sp>
      <p:sp>
        <p:nvSpPr>
          <p:cNvPr id="340" name="The difference between retrieving short documents and long documents…"/>
          <p:cNvSpPr txBox="1"/>
          <p:nvPr>
            <p:ph type="body" sz="half" idx="4294967295"/>
          </p:nvPr>
        </p:nvSpPr>
        <p:spPr>
          <a:xfrm>
            <a:off x="681954" y="1319968"/>
            <a:ext cx="10964265" cy="1676625"/>
          </a:xfrm>
          <a:prstGeom prst="rect">
            <a:avLst/>
          </a:prstGeom>
        </p:spPr>
        <p:txBody>
          <a:bodyPr lIns="45719" tIns="45719" rIns="45719" bIns="45719"/>
          <a:lstStyle/>
          <a:p>
            <a:pPr>
              <a:spcBef>
                <a:spcPts val="500"/>
              </a:spcBef>
              <a:defRPr sz="2400">
                <a:solidFill>
                  <a:srgbClr val="000000"/>
                </a:solidFill>
                <a:latin typeface="Arial"/>
                <a:ea typeface="Arial"/>
                <a:cs typeface="Arial"/>
                <a:sym typeface="Arial"/>
              </a:defRPr>
            </a:pPr>
            <a:r>
              <a:t>The difference between retrieving short documents and long documents</a:t>
            </a:r>
          </a:p>
          <a:p>
            <a:pPr lvl="1" marL="800100" indent="-342900">
              <a:spcBef>
                <a:spcPts val="500"/>
              </a:spcBef>
              <a:buChar char="•"/>
              <a:defRPr sz="2400">
                <a:solidFill>
                  <a:srgbClr val="000000"/>
                </a:solidFill>
                <a:latin typeface="Arial"/>
                <a:ea typeface="Arial"/>
                <a:cs typeface="Arial"/>
                <a:sym typeface="Arial"/>
              </a:defRPr>
            </a:pPr>
            <a:r>
              <a:t>Longer documents cover more topics, so the query may match a small subset of the vocabulary</a:t>
            </a:r>
          </a:p>
          <a:p>
            <a:pPr lvl="1" marL="800100" indent="-342900">
              <a:spcBef>
                <a:spcPts val="500"/>
              </a:spcBef>
              <a:buChar char="•"/>
              <a:defRPr sz="2400">
                <a:solidFill>
                  <a:srgbClr val="000000"/>
                </a:solidFill>
                <a:latin typeface="Arial"/>
                <a:ea typeface="Arial"/>
                <a:cs typeface="Arial"/>
                <a:sym typeface="Arial"/>
              </a:defRPr>
            </a:pPr>
            <a:r>
              <a:t>Longer documents need to be considered differently</a:t>
            </a:r>
          </a:p>
        </p:txBody>
      </p:sp>
      <p:sp>
        <p:nvSpPr>
          <p:cNvPr id="341" name="Line"/>
          <p:cNvSpPr/>
          <p:nvPr/>
        </p:nvSpPr>
        <p:spPr>
          <a:xfrm>
            <a:off x="3403600" y="4622800"/>
            <a:ext cx="6415778" cy="0"/>
          </a:xfrm>
          <a:prstGeom prst="line">
            <a:avLst/>
          </a:prstGeom>
          <a:ln w="25400">
            <a:solidFill>
              <a:schemeClr val="accent1"/>
            </a:solidFill>
            <a:tailEnd type="triangle"/>
          </a:ln>
        </p:spPr>
        <p:txBody>
          <a:bodyPr lIns="45718" tIns="45718" rIns="45718" bIns="45718"/>
          <a:lstStyle/>
          <a:p>
            <a:pPr/>
          </a:p>
        </p:txBody>
      </p:sp>
      <p:sp>
        <p:nvSpPr>
          <p:cNvPr id="342" name="Line"/>
          <p:cNvSpPr/>
          <p:nvPr/>
        </p:nvSpPr>
        <p:spPr>
          <a:xfrm flipV="1">
            <a:off x="3429000" y="3316632"/>
            <a:ext cx="0" cy="1318869"/>
          </a:xfrm>
          <a:prstGeom prst="line">
            <a:avLst/>
          </a:prstGeom>
          <a:ln w="25400">
            <a:solidFill>
              <a:schemeClr val="accent1"/>
            </a:solidFill>
            <a:tailEnd type="triangle"/>
          </a:ln>
        </p:spPr>
        <p:txBody>
          <a:bodyPr lIns="45718" tIns="45718" rIns="45718" bIns="45718"/>
          <a:lstStyle/>
          <a:p>
            <a:pPr/>
          </a:p>
        </p:txBody>
      </p:sp>
      <p:sp>
        <p:nvSpPr>
          <p:cNvPr id="343" name="Rectangle"/>
          <p:cNvSpPr/>
          <p:nvPr/>
        </p:nvSpPr>
        <p:spPr>
          <a:xfrm>
            <a:off x="4737100" y="4105993"/>
            <a:ext cx="121921" cy="505074"/>
          </a:xfrm>
          <a:prstGeom prst="rect">
            <a:avLst/>
          </a:prstGeom>
          <a:solidFill>
            <a:srgbClr val="0433FF"/>
          </a:solidFill>
          <a:ln w="12700">
            <a:miter lim="400000"/>
          </a:ln>
        </p:spPr>
        <p:txBody>
          <a:bodyPr lIns="45718" tIns="45718" rIns="45718" bIns="45718" anchor="ctr"/>
          <a:lstStyle/>
          <a:p>
            <a:pPr/>
          </a:p>
        </p:txBody>
      </p:sp>
      <p:sp>
        <p:nvSpPr>
          <p:cNvPr id="344" name="Rectangle"/>
          <p:cNvSpPr/>
          <p:nvPr/>
        </p:nvSpPr>
        <p:spPr>
          <a:xfrm>
            <a:off x="5283200" y="4255838"/>
            <a:ext cx="121921" cy="355229"/>
          </a:xfrm>
          <a:prstGeom prst="rect">
            <a:avLst/>
          </a:prstGeom>
          <a:solidFill>
            <a:srgbClr val="0433FF"/>
          </a:solidFill>
          <a:ln w="12700">
            <a:miter lim="400000"/>
          </a:ln>
        </p:spPr>
        <p:txBody>
          <a:bodyPr lIns="45718" tIns="45718" rIns="45718" bIns="45718" anchor="ctr"/>
          <a:lstStyle/>
          <a:p>
            <a:pPr/>
          </a:p>
        </p:txBody>
      </p:sp>
      <p:sp>
        <p:nvSpPr>
          <p:cNvPr id="345" name="Rectangle"/>
          <p:cNvSpPr/>
          <p:nvPr/>
        </p:nvSpPr>
        <p:spPr>
          <a:xfrm>
            <a:off x="7198359" y="4255838"/>
            <a:ext cx="121921" cy="355229"/>
          </a:xfrm>
          <a:prstGeom prst="rect">
            <a:avLst/>
          </a:prstGeom>
          <a:solidFill>
            <a:srgbClr val="0433FF"/>
          </a:solidFill>
          <a:ln w="12700">
            <a:miter lim="400000"/>
          </a:ln>
        </p:spPr>
        <p:txBody>
          <a:bodyPr lIns="45718" tIns="45718" rIns="45718" bIns="45718" anchor="ctr"/>
          <a:lstStyle/>
          <a:p>
            <a:pPr/>
          </a:p>
        </p:txBody>
      </p:sp>
      <p:sp>
        <p:nvSpPr>
          <p:cNvPr id="346" name="Rectangle"/>
          <p:cNvSpPr/>
          <p:nvPr/>
        </p:nvSpPr>
        <p:spPr>
          <a:xfrm>
            <a:off x="8798559" y="4255838"/>
            <a:ext cx="121921" cy="355229"/>
          </a:xfrm>
          <a:prstGeom prst="rect">
            <a:avLst/>
          </a:prstGeom>
          <a:solidFill>
            <a:srgbClr val="0433FF"/>
          </a:solidFill>
          <a:ln w="12700">
            <a:miter lim="400000"/>
          </a:ln>
        </p:spPr>
        <p:txBody>
          <a:bodyPr lIns="45718" tIns="45718" rIns="45718" bIns="45718" anchor="ctr"/>
          <a:lstStyle/>
          <a:p>
            <a:pPr/>
          </a:p>
        </p:txBody>
      </p:sp>
      <p:sp>
        <p:nvSpPr>
          <p:cNvPr id="347" name="Line"/>
          <p:cNvSpPr/>
          <p:nvPr/>
        </p:nvSpPr>
        <p:spPr>
          <a:xfrm>
            <a:off x="3395979" y="6147406"/>
            <a:ext cx="6415779" cy="1"/>
          </a:xfrm>
          <a:prstGeom prst="line">
            <a:avLst/>
          </a:prstGeom>
          <a:ln w="25400">
            <a:solidFill>
              <a:schemeClr val="accent1"/>
            </a:solidFill>
            <a:tailEnd type="triangle"/>
          </a:ln>
        </p:spPr>
        <p:txBody>
          <a:bodyPr lIns="45718" tIns="45718" rIns="45718" bIns="45718"/>
          <a:lstStyle/>
          <a:p>
            <a:pPr/>
          </a:p>
        </p:txBody>
      </p:sp>
      <p:sp>
        <p:nvSpPr>
          <p:cNvPr id="348" name="Line"/>
          <p:cNvSpPr/>
          <p:nvPr/>
        </p:nvSpPr>
        <p:spPr>
          <a:xfrm flipV="1">
            <a:off x="3421379" y="4841239"/>
            <a:ext cx="1" cy="1318869"/>
          </a:xfrm>
          <a:prstGeom prst="line">
            <a:avLst/>
          </a:prstGeom>
          <a:ln w="25400">
            <a:solidFill>
              <a:schemeClr val="accent1"/>
            </a:solidFill>
            <a:tailEnd type="triangle"/>
          </a:ln>
        </p:spPr>
        <p:txBody>
          <a:bodyPr lIns="45718" tIns="45718" rIns="45718" bIns="45718"/>
          <a:lstStyle/>
          <a:p>
            <a:pPr/>
          </a:p>
        </p:txBody>
      </p:sp>
      <p:sp>
        <p:nvSpPr>
          <p:cNvPr id="349" name="Rectangle"/>
          <p:cNvSpPr/>
          <p:nvPr/>
        </p:nvSpPr>
        <p:spPr>
          <a:xfrm>
            <a:off x="4292600" y="5642319"/>
            <a:ext cx="121921" cy="505074"/>
          </a:xfrm>
          <a:prstGeom prst="rect">
            <a:avLst/>
          </a:prstGeom>
          <a:solidFill>
            <a:srgbClr val="0433FF"/>
          </a:solidFill>
          <a:ln w="12700">
            <a:miter lim="400000"/>
          </a:ln>
        </p:spPr>
        <p:txBody>
          <a:bodyPr lIns="45718" tIns="45718" rIns="45718" bIns="45718" anchor="ctr"/>
          <a:lstStyle/>
          <a:p>
            <a:pPr/>
          </a:p>
        </p:txBody>
      </p:sp>
      <p:sp>
        <p:nvSpPr>
          <p:cNvPr id="350" name="Rectangle"/>
          <p:cNvSpPr/>
          <p:nvPr/>
        </p:nvSpPr>
        <p:spPr>
          <a:xfrm>
            <a:off x="4838700" y="5792164"/>
            <a:ext cx="121921" cy="355229"/>
          </a:xfrm>
          <a:prstGeom prst="rect">
            <a:avLst/>
          </a:prstGeom>
          <a:solidFill>
            <a:srgbClr val="0433FF"/>
          </a:solidFill>
          <a:ln w="12700">
            <a:miter lim="400000"/>
          </a:ln>
        </p:spPr>
        <p:txBody>
          <a:bodyPr lIns="45718" tIns="45718" rIns="45718" bIns="45718" anchor="ctr"/>
          <a:lstStyle/>
          <a:p>
            <a:pPr/>
          </a:p>
        </p:txBody>
      </p:sp>
      <p:sp>
        <p:nvSpPr>
          <p:cNvPr id="351" name="Rectangle"/>
          <p:cNvSpPr/>
          <p:nvPr/>
        </p:nvSpPr>
        <p:spPr>
          <a:xfrm>
            <a:off x="6753859" y="5792164"/>
            <a:ext cx="121921" cy="355229"/>
          </a:xfrm>
          <a:prstGeom prst="rect">
            <a:avLst/>
          </a:prstGeom>
          <a:solidFill>
            <a:srgbClr val="0433FF"/>
          </a:solidFill>
          <a:ln w="12700">
            <a:miter lim="400000"/>
          </a:ln>
        </p:spPr>
        <p:txBody>
          <a:bodyPr lIns="45718" tIns="45718" rIns="45718" bIns="45718" anchor="ctr"/>
          <a:lstStyle/>
          <a:p>
            <a:pPr/>
          </a:p>
        </p:txBody>
      </p:sp>
      <p:sp>
        <p:nvSpPr>
          <p:cNvPr id="352" name="Rectangle"/>
          <p:cNvSpPr/>
          <p:nvPr/>
        </p:nvSpPr>
        <p:spPr>
          <a:xfrm>
            <a:off x="8354059" y="5792164"/>
            <a:ext cx="121921" cy="355229"/>
          </a:xfrm>
          <a:prstGeom prst="rect">
            <a:avLst/>
          </a:prstGeom>
          <a:solidFill>
            <a:srgbClr val="0433FF"/>
          </a:solidFill>
          <a:ln w="12700">
            <a:miter lim="400000"/>
          </a:ln>
        </p:spPr>
        <p:txBody>
          <a:bodyPr lIns="45718" tIns="45718" rIns="45718" bIns="45718" anchor="ctr"/>
          <a:lstStyle/>
          <a:p>
            <a:pPr/>
          </a:p>
        </p:txBody>
      </p:sp>
      <p:sp>
        <p:nvSpPr>
          <p:cNvPr id="353" name="Rectangle"/>
          <p:cNvSpPr/>
          <p:nvPr/>
        </p:nvSpPr>
        <p:spPr>
          <a:xfrm>
            <a:off x="6372859" y="5792164"/>
            <a:ext cx="121921" cy="355229"/>
          </a:xfrm>
          <a:prstGeom prst="rect">
            <a:avLst/>
          </a:prstGeom>
          <a:solidFill>
            <a:srgbClr val="0433FF"/>
          </a:solidFill>
          <a:ln w="12700">
            <a:miter lim="400000"/>
          </a:ln>
        </p:spPr>
        <p:txBody>
          <a:bodyPr lIns="45718" tIns="45718" rIns="45718" bIns="45718" anchor="ctr"/>
          <a:lstStyle/>
          <a:p>
            <a:pPr/>
          </a:p>
        </p:txBody>
      </p:sp>
      <p:sp>
        <p:nvSpPr>
          <p:cNvPr id="354" name="Rectangle"/>
          <p:cNvSpPr/>
          <p:nvPr/>
        </p:nvSpPr>
        <p:spPr>
          <a:xfrm>
            <a:off x="7973059" y="5792164"/>
            <a:ext cx="121921" cy="355229"/>
          </a:xfrm>
          <a:prstGeom prst="rect">
            <a:avLst/>
          </a:prstGeom>
          <a:solidFill>
            <a:srgbClr val="0433FF"/>
          </a:solidFill>
          <a:ln w="12700">
            <a:miter lim="400000"/>
          </a:ln>
        </p:spPr>
        <p:txBody>
          <a:bodyPr lIns="45718" tIns="45718" rIns="45718" bIns="45718" anchor="ctr"/>
          <a:lstStyle/>
          <a:p>
            <a:pPr/>
          </a:p>
        </p:txBody>
      </p:sp>
      <p:sp>
        <p:nvSpPr>
          <p:cNvPr id="355" name="Rectangle"/>
          <p:cNvSpPr/>
          <p:nvPr/>
        </p:nvSpPr>
        <p:spPr>
          <a:xfrm>
            <a:off x="5605779" y="5792164"/>
            <a:ext cx="121921" cy="355229"/>
          </a:xfrm>
          <a:prstGeom prst="rect">
            <a:avLst/>
          </a:prstGeom>
          <a:solidFill>
            <a:srgbClr val="0433FF"/>
          </a:solidFill>
          <a:ln w="12700">
            <a:miter lim="400000"/>
          </a:ln>
        </p:spPr>
        <p:txBody>
          <a:bodyPr lIns="45718" tIns="45718" rIns="45718" bIns="45718" anchor="ctr"/>
          <a:lstStyle/>
          <a:p>
            <a:pPr/>
          </a:p>
        </p:txBody>
      </p:sp>
      <p:sp>
        <p:nvSpPr>
          <p:cNvPr id="356" name="Rectangle"/>
          <p:cNvSpPr/>
          <p:nvPr/>
        </p:nvSpPr>
        <p:spPr>
          <a:xfrm>
            <a:off x="7205980" y="5642319"/>
            <a:ext cx="121921" cy="505074"/>
          </a:xfrm>
          <a:prstGeom prst="rect">
            <a:avLst/>
          </a:prstGeom>
          <a:solidFill>
            <a:srgbClr val="0433FF"/>
          </a:solidFill>
          <a:ln w="12700">
            <a:miter lim="400000"/>
          </a:ln>
        </p:spPr>
        <p:txBody>
          <a:bodyPr lIns="45718" tIns="45718" rIns="45718" bIns="45718" anchor="ctr"/>
          <a:lstStyle/>
          <a:p>
            <a:pPr/>
          </a:p>
        </p:txBody>
      </p:sp>
      <p:sp>
        <p:nvSpPr>
          <p:cNvPr id="357" name="Rectangle"/>
          <p:cNvSpPr/>
          <p:nvPr/>
        </p:nvSpPr>
        <p:spPr>
          <a:xfrm>
            <a:off x="5906769" y="5792164"/>
            <a:ext cx="121921" cy="355229"/>
          </a:xfrm>
          <a:prstGeom prst="rect">
            <a:avLst/>
          </a:prstGeom>
          <a:solidFill>
            <a:srgbClr val="0433FF"/>
          </a:solidFill>
          <a:ln w="12700">
            <a:miter lim="400000"/>
          </a:ln>
        </p:spPr>
        <p:txBody>
          <a:bodyPr lIns="45718" tIns="45718" rIns="45718" bIns="45718" anchor="ctr"/>
          <a:lstStyle/>
          <a:p>
            <a:pPr/>
          </a:p>
        </p:txBody>
      </p:sp>
      <p:sp>
        <p:nvSpPr>
          <p:cNvPr id="358" name="Rectangle"/>
          <p:cNvSpPr/>
          <p:nvPr/>
        </p:nvSpPr>
        <p:spPr>
          <a:xfrm>
            <a:off x="5139690" y="5792164"/>
            <a:ext cx="121921" cy="355229"/>
          </a:xfrm>
          <a:prstGeom prst="rect">
            <a:avLst/>
          </a:prstGeom>
          <a:solidFill>
            <a:srgbClr val="0433FF"/>
          </a:solidFill>
          <a:ln w="12700">
            <a:miter lim="400000"/>
          </a:ln>
        </p:spPr>
        <p:txBody>
          <a:bodyPr lIns="45718" tIns="45718" rIns="45718" bIns="45718" anchor="ctr"/>
          <a:lstStyle/>
          <a:p>
            <a:pPr/>
          </a:p>
        </p:txBody>
      </p:sp>
      <p:sp>
        <p:nvSpPr>
          <p:cNvPr id="359" name="Short document"/>
          <p:cNvSpPr txBox="1"/>
          <p:nvPr/>
        </p:nvSpPr>
        <p:spPr>
          <a:xfrm>
            <a:off x="511677" y="3909517"/>
            <a:ext cx="2076583" cy="41249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lnSpc>
                <a:spcPts val="4000"/>
              </a:lnSpc>
              <a:defRPr sz="2200">
                <a:solidFill>
                  <a:srgbClr val="000000"/>
                </a:solidFill>
                <a:latin typeface="Arial"/>
                <a:ea typeface="Arial"/>
                <a:cs typeface="Arial"/>
                <a:sym typeface="Arial"/>
              </a:defRPr>
            </a:lvl1pPr>
          </a:lstStyle>
          <a:p>
            <a:pPr/>
            <a:r>
              <a:t>Short document</a:t>
            </a:r>
          </a:p>
        </p:txBody>
      </p:sp>
      <p:sp>
        <p:nvSpPr>
          <p:cNvPr id="360" name="Long document"/>
          <p:cNvSpPr txBox="1"/>
          <p:nvPr/>
        </p:nvSpPr>
        <p:spPr>
          <a:xfrm>
            <a:off x="486277" y="5281724"/>
            <a:ext cx="2030335" cy="412498"/>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lnSpc>
                <a:spcPts val="4000"/>
              </a:lnSpc>
              <a:defRPr sz="2200">
                <a:solidFill>
                  <a:srgbClr val="000000"/>
                </a:solidFill>
                <a:latin typeface="Arial"/>
                <a:ea typeface="Arial"/>
                <a:cs typeface="Arial"/>
                <a:sym typeface="Arial"/>
              </a:defRPr>
            </a:lvl1pPr>
          </a:lstStyle>
          <a:p>
            <a:pPr/>
            <a:r>
              <a:t>Long document</a:t>
            </a:r>
          </a:p>
        </p:txBody>
      </p:sp>
      <p:sp>
        <p:nvSpPr>
          <p:cNvPr id="361" name="the"/>
          <p:cNvSpPr txBox="1"/>
          <p:nvPr/>
        </p:nvSpPr>
        <p:spPr>
          <a:xfrm>
            <a:off x="4631235" y="4760417"/>
            <a:ext cx="333650" cy="276538"/>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lnSpc>
                <a:spcPts val="2900"/>
              </a:lnSpc>
              <a:defRPr sz="1300">
                <a:solidFill>
                  <a:srgbClr val="000000"/>
                </a:solidFill>
                <a:latin typeface="Arial"/>
                <a:ea typeface="Arial"/>
                <a:cs typeface="Arial"/>
                <a:sym typeface="Arial"/>
              </a:defRPr>
            </a:lvl1pPr>
          </a:lstStyle>
          <a:p>
            <a:pPr/>
            <a:r>
              <a:t>the</a:t>
            </a:r>
          </a:p>
        </p:txBody>
      </p:sp>
      <p:sp>
        <p:nvSpPr>
          <p:cNvPr id="362" name="a"/>
          <p:cNvSpPr txBox="1"/>
          <p:nvPr/>
        </p:nvSpPr>
        <p:spPr>
          <a:xfrm>
            <a:off x="5177335" y="4760417"/>
            <a:ext cx="195959" cy="276538"/>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lnSpc>
                <a:spcPts val="2900"/>
              </a:lnSpc>
              <a:defRPr sz="1300">
                <a:solidFill>
                  <a:srgbClr val="000000"/>
                </a:solidFill>
                <a:latin typeface="Arial"/>
                <a:ea typeface="Arial"/>
                <a:cs typeface="Arial"/>
                <a:sym typeface="Arial"/>
              </a:defRPr>
            </a:lvl1pPr>
          </a:lstStyle>
          <a:p>
            <a:pPr/>
            <a:r>
              <a:t>a</a:t>
            </a:r>
          </a:p>
        </p:txBody>
      </p:sp>
      <p:sp>
        <p:nvSpPr>
          <p:cNvPr id="363" name="business"/>
          <p:cNvSpPr txBox="1"/>
          <p:nvPr/>
        </p:nvSpPr>
        <p:spPr>
          <a:xfrm>
            <a:off x="7125515" y="4760417"/>
            <a:ext cx="755752" cy="276538"/>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lnSpc>
                <a:spcPts val="2900"/>
              </a:lnSpc>
              <a:defRPr sz="1300">
                <a:solidFill>
                  <a:srgbClr val="000000"/>
                </a:solidFill>
                <a:latin typeface="Arial"/>
                <a:ea typeface="Arial"/>
                <a:cs typeface="Arial"/>
                <a:sym typeface="Arial"/>
              </a:defRPr>
            </a:lvl1pPr>
          </a:lstStyle>
          <a:p>
            <a:pPr/>
            <a:r>
              <a:t>business</a:t>
            </a:r>
          </a:p>
        </p:txBody>
      </p:sp>
      <p:sp>
        <p:nvSpPr>
          <p:cNvPr id="364" name="intelligence"/>
          <p:cNvSpPr txBox="1"/>
          <p:nvPr/>
        </p:nvSpPr>
        <p:spPr>
          <a:xfrm>
            <a:off x="8481644" y="4760417"/>
            <a:ext cx="930203" cy="276538"/>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lnSpc>
                <a:spcPts val="2900"/>
              </a:lnSpc>
              <a:defRPr sz="1300">
                <a:solidFill>
                  <a:srgbClr val="000000"/>
                </a:solidFill>
                <a:latin typeface="Arial"/>
                <a:ea typeface="Arial"/>
                <a:cs typeface="Arial"/>
                <a:sym typeface="Arial"/>
              </a:defRPr>
            </a:lvl1pPr>
          </a:lstStyle>
          <a:p>
            <a:pPr/>
            <a:r>
              <a:t>intelligence</a:t>
            </a:r>
          </a:p>
        </p:txBody>
      </p:sp>
      <p:sp>
        <p:nvSpPr>
          <p:cNvPr id="365" name="the"/>
          <p:cNvSpPr txBox="1"/>
          <p:nvPr/>
        </p:nvSpPr>
        <p:spPr>
          <a:xfrm>
            <a:off x="4732835" y="6310424"/>
            <a:ext cx="333650" cy="276538"/>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lnSpc>
                <a:spcPts val="2900"/>
              </a:lnSpc>
              <a:defRPr sz="1300">
                <a:solidFill>
                  <a:srgbClr val="000000"/>
                </a:solidFill>
                <a:latin typeface="Arial"/>
                <a:ea typeface="Arial"/>
                <a:cs typeface="Arial"/>
                <a:sym typeface="Arial"/>
              </a:defRPr>
            </a:lvl1pPr>
          </a:lstStyle>
          <a:p>
            <a:pPr/>
            <a:r>
              <a:t>the</a:t>
            </a:r>
          </a:p>
        </p:txBody>
      </p:sp>
      <p:sp>
        <p:nvSpPr>
          <p:cNvPr id="366" name="a"/>
          <p:cNvSpPr txBox="1"/>
          <p:nvPr/>
        </p:nvSpPr>
        <p:spPr>
          <a:xfrm>
            <a:off x="5102670" y="6310424"/>
            <a:ext cx="195960" cy="276538"/>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lnSpc>
                <a:spcPts val="2900"/>
              </a:lnSpc>
              <a:defRPr sz="1300">
                <a:solidFill>
                  <a:srgbClr val="000000"/>
                </a:solidFill>
                <a:latin typeface="Arial"/>
                <a:ea typeface="Arial"/>
                <a:cs typeface="Arial"/>
                <a:sym typeface="Arial"/>
              </a:defRPr>
            </a:lvl1pPr>
          </a:lstStyle>
          <a:p>
            <a:pPr/>
            <a:r>
              <a:t>a</a:t>
            </a:r>
          </a:p>
        </p:txBody>
      </p:sp>
      <p:sp>
        <p:nvSpPr>
          <p:cNvPr id="367" name="business"/>
          <p:cNvSpPr txBox="1"/>
          <p:nvPr/>
        </p:nvSpPr>
        <p:spPr>
          <a:xfrm>
            <a:off x="6889064" y="6310424"/>
            <a:ext cx="755752" cy="276538"/>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lnSpc>
                <a:spcPts val="2900"/>
              </a:lnSpc>
              <a:defRPr sz="1300">
                <a:solidFill>
                  <a:srgbClr val="000000"/>
                </a:solidFill>
                <a:latin typeface="Arial"/>
                <a:ea typeface="Arial"/>
                <a:cs typeface="Arial"/>
                <a:sym typeface="Arial"/>
              </a:defRPr>
            </a:lvl1pPr>
          </a:lstStyle>
          <a:p>
            <a:pPr/>
            <a:r>
              <a:t>business</a:t>
            </a:r>
          </a:p>
        </p:txBody>
      </p:sp>
      <p:sp>
        <p:nvSpPr>
          <p:cNvPr id="368" name="AI"/>
          <p:cNvSpPr txBox="1"/>
          <p:nvPr/>
        </p:nvSpPr>
        <p:spPr>
          <a:xfrm>
            <a:off x="8336864" y="6310424"/>
            <a:ext cx="260130" cy="276538"/>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lnSpc>
                <a:spcPts val="2900"/>
              </a:lnSpc>
              <a:defRPr sz="1300">
                <a:solidFill>
                  <a:srgbClr val="000000"/>
                </a:solidFill>
                <a:latin typeface="Arial"/>
                <a:ea typeface="Arial"/>
                <a:cs typeface="Arial"/>
                <a:sym typeface="Arial"/>
              </a:defRPr>
            </a:lvl1pPr>
          </a:lstStyle>
          <a:p>
            <a:pPr/>
            <a:r>
              <a:t>AI</a:t>
            </a:r>
          </a:p>
        </p:txBody>
      </p:sp>
      <p:sp>
        <p:nvSpPr>
          <p:cNvPr id="369" name="bot"/>
          <p:cNvSpPr txBox="1"/>
          <p:nvPr/>
        </p:nvSpPr>
        <p:spPr>
          <a:xfrm>
            <a:off x="7903955" y="6310424"/>
            <a:ext cx="333651" cy="276538"/>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lnSpc>
                <a:spcPts val="2900"/>
              </a:lnSpc>
              <a:defRPr sz="1300">
                <a:solidFill>
                  <a:srgbClr val="000000"/>
                </a:solidFill>
                <a:latin typeface="Arial"/>
                <a:ea typeface="Arial"/>
                <a:cs typeface="Arial"/>
                <a:sym typeface="Arial"/>
              </a:defRPr>
            </a:lvl1pPr>
          </a:lstStyle>
          <a:p>
            <a:pPr/>
            <a:r>
              <a:t>bot</a:t>
            </a:r>
          </a:p>
        </p:txBody>
      </p:sp>
      <p:sp>
        <p:nvSpPr>
          <p:cNvPr id="370" name="ML"/>
          <p:cNvSpPr txBox="1"/>
          <p:nvPr/>
        </p:nvSpPr>
        <p:spPr>
          <a:xfrm>
            <a:off x="4223495" y="6310424"/>
            <a:ext cx="333490" cy="276538"/>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lnSpc>
                <a:spcPts val="2900"/>
              </a:lnSpc>
              <a:defRPr sz="1300">
                <a:solidFill>
                  <a:srgbClr val="000000"/>
                </a:solidFill>
                <a:latin typeface="Arial"/>
                <a:ea typeface="Arial"/>
                <a:cs typeface="Arial"/>
                <a:sym typeface="Arial"/>
              </a:defRPr>
            </a:lvl1pPr>
          </a:lstStyle>
          <a:p>
            <a:pPr/>
            <a:r>
              <a:t>ML</a:t>
            </a:r>
          </a:p>
        </p:txBody>
      </p:sp>
      <p:sp>
        <p:nvSpPr>
          <p:cNvPr id="371" name="learn"/>
          <p:cNvSpPr txBox="1"/>
          <p:nvPr/>
        </p:nvSpPr>
        <p:spPr>
          <a:xfrm>
            <a:off x="5499995" y="6310424"/>
            <a:ext cx="471261" cy="276538"/>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lnSpc>
                <a:spcPts val="2900"/>
              </a:lnSpc>
              <a:defRPr sz="1300">
                <a:solidFill>
                  <a:srgbClr val="000000"/>
                </a:solidFill>
                <a:latin typeface="Arial"/>
                <a:ea typeface="Arial"/>
                <a:cs typeface="Arial"/>
                <a:sym typeface="Arial"/>
              </a:defRPr>
            </a:lvl1pPr>
          </a:lstStyle>
          <a:p>
            <a:pPr/>
            <a:r>
              <a:t>learn</a:t>
            </a:r>
          </a:p>
        </p:txBody>
      </p:sp>
      <p:sp>
        <p:nvSpPr>
          <p:cNvPr id="372" name="NLP"/>
          <p:cNvSpPr txBox="1"/>
          <p:nvPr/>
        </p:nvSpPr>
        <p:spPr>
          <a:xfrm>
            <a:off x="6234269" y="6310424"/>
            <a:ext cx="425310" cy="276538"/>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lnSpc>
                <a:spcPts val="2900"/>
              </a:lnSpc>
              <a:defRPr sz="1300">
                <a:solidFill>
                  <a:srgbClr val="000000"/>
                </a:solidFill>
                <a:latin typeface="Arial"/>
                <a:ea typeface="Arial"/>
                <a:cs typeface="Arial"/>
                <a:sym typeface="Arial"/>
              </a:defRPr>
            </a:lvl1pPr>
          </a:lstStyle>
          <a:p>
            <a:pPr/>
            <a:r>
              <a:t>NLP</a:t>
            </a:r>
          </a:p>
        </p:txBody>
      </p:sp>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6" name="Document length pivoting"/>
          <p:cNvSpPr txBox="1"/>
          <p:nvPr>
            <p:ph type="title" idx="4294967295"/>
          </p:nvPr>
        </p:nvSpPr>
        <p:spPr>
          <a:xfrm>
            <a:off x="386860" y="528637"/>
            <a:ext cx="10550771" cy="657450"/>
          </a:xfrm>
          <a:prstGeom prst="rect">
            <a:avLst/>
          </a:prstGeom>
        </p:spPr>
        <p:txBody>
          <a:bodyPr lIns="45719" tIns="45719" rIns="45719" bIns="45719" anchor="t"/>
          <a:lstStyle>
            <a:lvl1pPr algn="l">
              <a:defRPr b="1" sz="3000">
                <a:solidFill>
                  <a:srgbClr val="000000"/>
                </a:solidFill>
                <a:latin typeface="Arial"/>
                <a:ea typeface="Arial"/>
                <a:cs typeface="Arial"/>
                <a:sym typeface="Arial"/>
              </a:defRPr>
            </a:lvl1pPr>
          </a:lstStyle>
          <a:p>
            <a:pPr/>
            <a:r>
              <a:t>Document length pivoting</a:t>
            </a:r>
          </a:p>
        </p:txBody>
      </p:sp>
      <p:sp>
        <p:nvSpPr>
          <p:cNvPr id="377" name="Slide Number"/>
          <p:cNvSpPr txBox="1"/>
          <p:nvPr>
            <p:ph type="sldNum" sz="quarter" idx="4294967295"/>
          </p:nvPr>
        </p:nvSpPr>
        <p:spPr>
          <a:xfrm>
            <a:off x="10787344" y="6049983"/>
            <a:ext cx="366664" cy="355229"/>
          </a:xfrm>
          <a:prstGeom prst="rect">
            <a:avLst/>
          </a:prstGeom>
          <a:extLst>
            <a:ext uri="{C572A759-6A51-4108-AA02-DFA0A04FC94B}">
              <ma14:wrappingTextBoxFlag xmlns:ma14="http://schemas.microsoft.com/office/mac/drawingml/2011/main" val="1"/>
            </a:ext>
          </a:extLst>
        </p:spPr>
        <p:txBody>
          <a:bodyPr lIns="35718" tIns="35718" rIns="35718" bIns="35718" anchor="t"/>
          <a:lstStyle>
            <a:lvl1pPr algn="ctr" defTabSz="410765">
              <a:defRPr sz="2000">
                <a:solidFill>
                  <a:srgbClr val="000000"/>
                </a:solidFill>
                <a:latin typeface="Arial"/>
                <a:ea typeface="Arial"/>
                <a:cs typeface="Arial"/>
                <a:sym typeface="Arial"/>
              </a:defRPr>
            </a:lvl1pPr>
          </a:lstStyle>
          <a:p>
            <a:pPr/>
            <a:fld id="{86CB4B4D-7CA3-9044-876B-883B54F8677D}" type="slidenum"/>
          </a:p>
        </p:txBody>
      </p:sp>
      <p:sp>
        <p:nvSpPr>
          <p:cNvPr id="378" name="For each query q and each document d, compute their relevance score score(q, d)…"/>
          <p:cNvSpPr txBox="1"/>
          <p:nvPr>
            <p:ph type="body" idx="4294967295"/>
          </p:nvPr>
        </p:nvSpPr>
        <p:spPr>
          <a:xfrm>
            <a:off x="681954" y="1742860"/>
            <a:ext cx="11179524" cy="4218064"/>
          </a:xfrm>
          <a:prstGeom prst="rect">
            <a:avLst/>
          </a:prstGeom>
        </p:spPr>
        <p:txBody>
          <a:bodyPr lIns="45719" tIns="45719" rIns="45719" bIns="45719"/>
          <a:lstStyle/>
          <a:p>
            <a:pPr>
              <a:spcBef>
                <a:spcPts val="500"/>
              </a:spcBef>
              <a:defRPr sz="2400">
                <a:solidFill>
                  <a:srgbClr val="000000"/>
                </a:solidFill>
                <a:latin typeface="Arial"/>
                <a:ea typeface="Arial"/>
                <a:cs typeface="Arial"/>
                <a:sym typeface="Arial"/>
              </a:defRPr>
            </a:pPr>
            <a:r>
              <a:t>For each query q and each document d, compute their relevance score score(q, d)</a:t>
            </a:r>
          </a:p>
          <a:p>
            <a:pPr>
              <a:spcBef>
                <a:spcPts val="500"/>
              </a:spcBef>
              <a:defRPr sz="2400">
                <a:solidFill>
                  <a:srgbClr val="000000"/>
                </a:solidFill>
                <a:latin typeface="Arial"/>
                <a:ea typeface="Arial"/>
                <a:cs typeface="Arial"/>
                <a:sym typeface="Arial"/>
              </a:defRPr>
            </a:pPr>
          </a:p>
          <a:p>
            <a:pPr>
              <a:spcBef>
                <a:spcPts val="500"/>
              </a:spcBef>
              <a:defRPr sz="2400">
                <a:solidFill>
                  <a:srgbClr val="000000"/>
                </a:solidFill>
                <a:latin typeface="Arial"/>
                <a:ea typeface="Arial"/>
                <a:cs typeface="Arial"/>
                <a:sym typeface="Arial"/>
              </a:defRPr>
            </a:pPr>
            <a:r>
              <a:t>Manually evaluate the relevance between q and d</a:t>
            </a:r>
          </a:p>
        </p:txBody>
      </p:sp>
      <p:pic>
        <p:nvPicPr>
          <p:cNvPr id="379" name="Image" descr="Image"/>
          <p:cNvPicPr>
            <a:picLocks noChangeAspect="1"/>
          </p:cNvPicPr>
          <p:nvPr/>
        </p:nvPicPr>
        <p:blipFill>
          <a:blip r:embed="rId3">
            <a:extLst/>
          </a:blip>
          <a:stretch>
            <a:fillRect/>
          </a:stretch>
        </p:blipFill>
        <p:spPr>
          <a:xfrm>
            <a:off x="3401211" y="3498850"/>
            <a:ext cx="4471269" cy="3128604"/>
          </a:xfrm>
          <a:prstGeom prst="rect">
            <a:avLst/>
          </a:prstGeom>
          <a:ln w="12700">
            <a:miter lim="400000"/>
          </a:ln>
        </p:spPr>
      </p:pic>
      <p:sp>
        <p:nvSpPr>
          <p:cNvPr id="380" name="relevance score"/>
          <p:cNvSpPr txBox="1"/>
          <p:nvPr/>
        </p:nvSpPr>
        <p:spPr>
          <a:xfrm>
            <a:off x="6021203" y="4755095"/>
            <a:ext cx="2120667" cy="387514"/>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sz="2100">
                <a:solidFill>
                  <a:srgbClr val="FF2600"/>
                </a:solidFill>
                <a:latin typeface="Arial"/>
                <a:ea typeface="Arial"/>
                <a:cs typeface="Arial"/>
                <a:sym typeface="Arial"/>
              </a:defRPr>
            </a:lvl1pPr>
          </a:lstStyle>
          <a:p>
            <a:pPr/>
            <a:r>
              <a:t>relevance score</a:t>
            </a:r>
          </a:p>
        </p:txBody>
      </p:sp>
      <p:sp>
        <p:nvSpPr>
          <p:cNvPr id="381" name="relevance judg@l"/>
          <p:cNvSpPr txBox="1"/>
          <p:nvPr/>
        </p:nvSpPr>
        <p:spPr>
          <a:xfrm>
            <a:off x="6288117" y="3476543"/>
            <a:ext cx="2305977" cy="387514"/>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sz="2100">
                <a:solidFill>
                  <a:srgbClr val="FF2600"/>
                </a:solidFill>
                <a:latin typeface="Arial"/>
                <a:ea typeface="Arial"/>
                <a:cs typeface="Arial"/>
                <a:sym typeface="Arial"/>
              </a:defRPr>
            </a:lvl1pPr>
          </a:lstStyle>
          <a:p>
            <a:pPr/>
            <a:r>
              <a:t>relevance judg@l</a:t>
            </a:r>
          </a:p>
        </p:txBody>
      </p:sp>
      <p:sp>
        <p:nvSpPr>
          <p:cNvPr id="382" name="Line"/>
          <p:cNvSpPr/>
          <p:nvPr/>
        </p:nvSpPr>
        <p:spPr>
          <a:xfrm flipH="1" flipV="1">
            <a:off x="6316945" y="4480585"/>
            <a:ext cx="692436" cy="326085"/>
          </a:xfrm>
          <a:prstGeom prst="line">
            <a:avLst/>
          </a:prstGeom>
          <a:ln w="25400">
            <a:solidFill>
              <a:srgbClr val="000000"/>
            </a:solidFill>
            <a:tailEnd type="triangle"/>
          </a:ln>
        </p:spPr>
        <p:txBody>
          <a:bodyPr lIns="45718" tIns="45718" rIns="45718" bIns="45718"/>
          <a:lstStyle/>
          <a:p>
            <a:pPr/>
          </a:p>
        </p:txBody>
      </p:sp>
      <p:sp>
        <p:nvSpPr>
          <p:cNvPr id="383" name="Line"/>
          <p:cNvSpPr/>
          <p:nvPr/>
        </p:nvSpPr>
        <p:spPr>
          <a:xfrm flipH="1">
            <a:off x="6161518" y="3858758"/>
            <a:ext cx="675570" cy="376669"/>
          </a:xfrm>
          <a:prstGeom prst="line">
            <a:avLst/>
          </a:prstGeom>
          <a:ln w="25400">
            <a:solidFill>
              <a:srgbClr val="000000"/>
            </a:solidFill>
            <a:tailEnd type="triangle"/>
          </a:ln>
        </p:spPr>
        <p:txBody>
          <a:bodyPr lIns="45718" tIns="45718" rIns="45718" bIns="45718"/>
          <a:lstStyle/>
          <a:p>
            <a:pPr/>
          </a:p>
        </p:txBody>
      </p:sp>
      <p:pic>
        <p:nvPicPr>
          <p:cNvPr id="384" name="latex-image-1.pdf" descr="latex-image-1.pdf"/>
          <p:cNvPicPr>
            <a:picLocks noChangeAspect="1"/>
          </p:cNvPicPr>
          <p:nvPr/>
        </p:nvPicPr>
        <p:blipFill>
          <a:blip r:embed="rId4">
            <a:extLst/>
          </a:blip>
          <a:stretch>
            <a:fillRect/>
          </a:stretch>
        </p:blipFill>
        <p:spPr>
          <a:xfrm>
            <a:off x="8601372" y="3389987"/>
            <a:ext cx="2900907" cy="560626"/>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0" presetID="1" grpId="1" fill="hold">
                                  <p:stCondLst>
                                    <p:cond delay="0"/>
                                  </p:stCondLst>
                                  <p:iterate type="el" backwards="0">
                                    <p:tmAbs val="0"/>
                                  </p:iterate>
                                  <p:childTnLst>
                                    <p:set>
                                      <p:cBhvr>
                                        <p:cTn id="6" fill="hold"/>
                                        <p:tgtEl>
                                          <p:spTgt spid="382"/>
                                        </p:tgtEl>
                                        <p:attrNameLst>
                                          <p:attrName>style.visibility</p:attrName>
                                        </p:attrNameLst>
                                      </p:cBhvr>
                                      <p:to>
                                        <p:strVal val="visible"/>
                                      </p:to>
                                    </p:set>
                                  </p:childTnLst>
                                </p:cTn>
                              </p:par>
                            </p:childTnLst>
                          </p:cTn>
                        </p:par>
                        <p:par>
                          <p:cTn id="7" fill="hold">
                            <p:stCondLst>
                              <p:cond delay="0"/>
                            </p:stCondLst>
                            <p:childTnLst>
                              <p:par>
                                <p:cTn id="8" presetClass="entr" nodeType="afterEffect" presetSubtype="0" presetID="1" grpId="2" fill="hold">
                                  <p:stCondLst>
                                    <p:cond delay="0"/>
                                  </p:stCondLst>
                                  <p:iterate type="el" backwards="0">
                                    <p:tmAbs val="0"/>
                                  </p:iterate>
                                  <p:childTnLst>
                                    <p:set>
                                      <p:cBhvr>
                                        <p:cTn id="9" fill="hold"/>
                                        <p:tgtEl>
                                          <p:spTgt spid="38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83" grpId="2"/>
      <p:bldP build="whole" bldLvl="1" animBg="1" rev="0" advAuto="0" spid="382" grpId="1"/>
    </p:bldLst>
  </p:timing>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4" name="Who am I?"/>
          <p:cNvSpPr txBox="1"/>
          <p:nvPr>
            <p:ph type="title" idx="4294967295"/>
          </p:nvPr>
        </p:nvSpPr>
        <p:spPr>
          <a:xfrm>
            <a:off x="386860" y="528637"/>
            <a:ext cx="10550771" cy="657450"/>
          </a:xfrm>
          <a:prstGeom prst="rect">
            <a:avLst/>
          </a:prstGeom>
        </p:spPr>
        <p:txBody>
          <a:bodyPr lIns="45719" tIns="45719" rIns="45719" bIns="45719" anchor="t"/>
          <a:lstStyle>
            <a:lvl1pPr algn="l">
              <a:defRPr b="1" sz="3000">
                <a:solidFill>
                  <a:srgbClr val="000000"/>
                </a:solidFill>
                <a:latin typeface="Arial"/>
                <a:ea typeface="Arial"/>
                <a:cs typeface="Arial"/>
                <a:sym typeface="Arial"/>
              </a:defRPr>
            </a:lvl1pPr>
          </a:lstStyle>
          <a:p>
            <a:pPr/>
            <a:r>
              <a:t>Who am I?</a:t>
            </a:r>
          </a:p>
        </p:txBody>
      </p:sp>
      <p:sp>
        <p:nvSpPr>
          <p:cNvPr id="65" name="Slide Number"/>
          <p:cNvSpPr txBox="1"/>
          <p:nvPr>
            <p:ph type="sldNum" sz="quarter" idx="4294967295"/>
          </p:nvPr>
        </p:nvSpPr>
        <p:spPr>
          <a:xfrm>
            <a:off x="10857975" y="6049983"/>
            <a:ext cx="225402" cy="355229"/>
          </a:xfrm>
          <a:prstGeom prst="rect">
            <a:avLst/>
          </a:prstGeom>
          <a:extLst>
            <a:ext uri="{C572A759-6A51-4108-AA02-DFA0A04FC94B}">
              <ma14:wrappingTextBoxFlag xmlns:ma14="http://schemas.microsoft.com/office/mac/drawingml/2011/main" val="1"/>
            </a:ext>
          </a:extLst>
        </p:spPr>
        <p:txBody>
          <a:bodyPr lIns="35718" tIns="35718" rIns="35718" bIns="35718" anchor="t"/>
          <a:lstStyle>
            <a:lvl1pPr algn="ctr" defTabSz="410765">
              <a:defRPr sz="2000">
                <a:solidFill>
                  <a:srgbClr val="000000"/>
                </a:solidFill>
                <a:latin typeface="Arial"/>
                <a:ea typeface="Arial"/>
                <a:cs typeface="Arial"/>
                <a:sym typeface="Arial"/>
              </a:defRPr>
            </a:lvl1pPr>
          </a:lstStyle>
          <a:p>
            <a:pPr/>
            <a:fld id="{86CB4B4D-7CA3-9044-876B-883B54F8677D}" type="slidenum"/>
          </a:p>
        </p:txBody>
      </p:sp>
      <p:sp>
        <p:nvSpPr>
          <p:cNvPr id="66" name="Assistant professor…"/>
          <p:cNvSpPr txBox="1"/>
          <p:nvPr>
            <p:ph type="body" idx="4294967295"/>
          </p:nvPr>
        </p:nvSpPr>
        <p:spPr>
          <a:xfrm>
            <a:off x="600769" y="1544531"/>
            <a:ext cx="10122953" cy="4221792"/>
          </a:xfrm>
          <a:prstGeom prst="rect">
            <a:avLst/>
          </a:prstGeom>
        </p:spPr>
        <p:txBody>
          <a:bodyPr lIns="45719" tIns="45719" rIns="45719" bIns="45719"/>
          <a:lstStyle/>
          <a:p>
            <a:pPr>
              <a:spcBef>
                <a:spcPts val="500"/>
              </a:spcBef>
              <a:defRPr sz="2400">
                <a:solidFill>
                  <a:srgbClr val="000000"/>
                </a:solidFill>
                <a:latin typeface="Arial"/>
                <a:ea typeface="Arial"/>
                <a:cs typeface="Arial"/>
                <a:sym typeface="Arial"/>
              </a:defRPr>
            </a:pPr>
            <a:r>
              <a:t>Assistant professor</a:t>
            </a:r>
          </a:p>
          <a:p>
            <a:pPr>
              <a:spcBef>
                <a:spcPts val="500"/>
              </a:spcBef>
              <a:defRPr sz="2400">
                <a:solidFill>
                  <a:srgbClr val="000000"/>
                </a:solidFill>
                <a:latin typeface="Arial"/>
                <a:ea typeface="Arial"/>
                <a:cs typeface="Arial"/>
                <a:sym typeface="Arial"/>
              </a:defRPr>
            </a:pPr>
            <a:r>
              <a:t>PhD@UIUC 2019</a:t>
            </a:r>
          </a:p>
          <a:p>
            <a:pPr>
              <a:spcBef>
                <a:spcPts val="500"/>
              </a:spcBef>
              <a:defRPr sz="2400">
                <a:solidFill>
                  <a:srgbClr val="000000"/>
                </a:solidFill>
                <a:latin typeface="Arial"/>
                <a:ea typeface="Arial"/>
                <a:cs typeface="Arial"/>
                <a:sym typeface="Arial"/>
              </a:defRPr>
            </a:pPr>
            <a:r>
              <a:t>My research:</a:t>
            </a:r>
          </a:p>
          <a:p>
            <a:pPr lvl="1" marL="800100" indent="-342900">
              <a:spcBef>
                <a:spcPts val="500"/>
              </a:spcBef>
              <a:buChar char="•"/>
              <a:defRPr sz="2400">
                <a:solidFill>
                  <a:srgbClr val="000000"/>
                </a:solidFill>
                <a:latin typeface="Arial"/>
                <a:ea typeface="Arial"/>
                <a:cs typeface="Arial"/>
                <a:sym typeface="Arial"/>
              </a:defRPr>
            </a:pPr>
            <a:r>
              <a:t>Helping users (especially software developers) to more quickly search for information</a:t>
            </a:r>
          </a:p>
        </p:txBody>
      </p:sp>
      <p:sp>
        <p:nvSpPr>
          <p:cNvPr id="67" name="Oval"/>
          <p:cNvSpPr/>
          <p:nvPr/>
        </p:nvSpPr>
        <p:spPr>
          <a:xfrm rot="16200000">
            <a:off x="5021528" y="2998212"/>
            <a:ext cx="1779900" cy="2957256"/>
          </a:xfrm>
          <a:prstGeom prst="ellipse">
            <a:avLst/>
          </a:prstGeom>
          <a:ln w="25400">
            <a:solidFill>
              <a:srgbClr val="008F00"/>
            </a:solidFill>
          </a:ln>
        </p:spPr>
        <p:txBody>
          <a:bodyPr lIns="45718" tIns="45718" rIns="45718" bIns="45718" anchor="ctr"/>
          <a:lstStyle/>
          <a:p>
            <a:pPr>
              <a:defRPr>
                <a:solidFill>
                  <a:srgbClr val="000000"/>
                </a:solidFill>
              </a:defRPr>
            </a:pPr>
          </a:p>
        </p:txBody>
      </p:sp>
      <p:sp>
        <p:nvSpPr>
          <p:cNvPr id="68" name="software engineering, security"/>
          <p:cNvSpPr txBox="1"/>
          <p:nvPr/>
        </p:nvSpPr>
        <p:spPr>
          <a:xfrm>
            <a:off x="4804892" y="3977900"/>
            <a:ext cx="2265308" cy="617360"/>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a:solidFill>
                  <a:srgbClr val="000000"/>
                </a:solidFill>
                <a:latin typeface="Arial"/>
                <a:ea typeface="Arial"/>
                <a:cs typeface="Arial"/>
                <a:sym typeface="Arial"/>
              </a:defRPr>
            </a:lvl1pPr>
          </a:lstStyle>
          <a:p>
            <a:pPr/>
            <a:r>
              <a:t>software engineering, security</a:t>
            </a:r>
          </a:p>
        </p:txBody>
      </p:sp>
      <p:sp>
        <p:nvSpPr>
          <p:cNvPr id="69" name="Oval"/>
          <p:cNvSpPr/>
          <p:nvPr/>
        </p:nvSpPr>
        <p:spPr>
          <a:xfrm rot="16200000">
            <a:off x="4301660" y="4077253"/>
            <a:ext cx="1428543" cy="2627295"/>
          </a:xfrm>
          <a:prstGeom prst="ellipse">
            <a:avLst/>
          </a:prstGeom>
          <a:ln w="25400">
            <a:solidFill>
              <a:srgbClr val="008F00"/>
            </a:solidFill>
          </a:ln>
        </p:spPr>
        <p:txBody>
          <a:bodyPr lIns="45718" tIns="45718" rIns="45718" bIns="45718" anchor="ctr"/>
          <a:lstStyle/>
          <a:p>
            <a:pPr>
              <a:defRPr>
                <a:solidFill>
                  <a:srgbClr val="000000"/>
                </a:solidFill>
              </a:defRPr>
            </a:pPr>
          </a:p>
        </p:txBody>
      </p:sp>
      <p:sp>
        <p:nvSpPr>
          <p:cNvPr id="70" name="ML"/>
          <p:cNvSpPr txBox="1"/>
          <p:nvPr/>
        </p:nvSpPr>
        <p:spPr>
          <a:xfrm>
            <a:off x="4524121" y="5326527"/>
            <a:ext cx="421701" cy="350660"/>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solidFill>
                  <a:srgbClr val="000000"/>
                </a:solidFill>
                <a:latin typeface="Arial"/>
                <a:ea typeface="Arial"/>
                <a:cs typeface="Arial"/>
                <a:sym typeface="Arial"/>
              </a:defRPr>
            </a:lvl1pPr>
          </a:lstStyle>
          <a:p>
            <a:pPr/>
            <a:r>
              <a:t>ML</a:t>
            </a:r>
          </a:p>
        </p:txBody>
      </p:sp>
      <p:sp>
        <p:nvSpPr>
          <p:cNvPr id="71" name="Oval"/>
          <p:cNvSpPr/>
          <p:nvPr/>
        </p:nvSpPr>
        <p:spPr>
          <a:xfrm rot="16200000">
            <a:off x="6062890" y="4077253"/>
            <a:ext cx="1428542" cy="2627295"/>
          </a:xfrm>
          <a:prstGeom prst="ellipse">
            <a:avLst/>
          </a:prstGeom>
          <a:ln w="25400">
            <a:solidFill>
              <a:srgbClr val="008F00"/>
            </a:solidFill>
          </a:ln>
        </p:spPr>
        <p:txBody>
          <a:bodyPr lIns="45718" tIns="45718" rIns="45718" bIns="45718" anchor="ctr"/>
          <a:lstStyle/>
          <a:p>
            <a:pPr>
              <a:defRPr>
                <a:solidFill>
                  <a:srgbClr val="000000"/>
                </a:solidFill>
              </a:defRPr>
            </a:pPr>
          </a:p>
        </p:txBody>
      </p:sp>
      <p:sp>
        <p:nvSpPr>
          <p:cNvPr id="72" name="Text mining/IR"/>
          <p:cNvSpPr txBox="1"/>
          <p:nvPr/>
        </p:nvSpPr>
        <p:spPr>
          <a:xfrm>
            <a:off x="6406705" y="5326527"/>
            <a:ext cx="1552422" cy="350660"/>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solidFill>
                  <a:srgbClr val="000000"/>
                </a:solidFill>
                <a:latin typeface="Arial"/>
                <a:ea typeface="Arial"/>
                <a:cs typeface="Arial"/>
                <a:sym typeface="Arial"/>
              </a:defRPr>
            </a:lvl1pPr>
          </a:lstStyle>
          <a:p>
            <a:pPr/>
            <a:r>
              <a:t>Text mining/IR</a:t>
            </a:r>
          </a:p>
        </p:txBody>
      </p:sp>
      <p:sp>
        <p:nvSpPr>
          <p:cNvPr id="73" name="Line"/>
          <p:cNvSpPr/>
          <p:nvPr/>
        </p:nvSpPr>
        <p:spPr>
          <a:xfrm flipH="1">
            <a:off x="5976897" y="4054511"/>
            <a:ext cx="2645160" cy="1124766"/>
          </a:xfrm>
          <a:prstGeom prst="line">
            <a:avLst/>
          </a:prstGeom>
          <a:ln w="38100">
            <a:solidFill>
              <a:srgbClr val="FF2600"/>
            </a:solidFill>
            <a:tailEnd type="triangle"/>
          </a:ln>
        </p:spPr>
        <p:txBody>
          <a:bodyPr lIns="45718" tIns="45718" rIns="45718" bIns="45718"/>
          <a:lstStyle/>
          <a:p>
            <a:pPr/>
          </a:p>
        </p:txBody>
      </p:sp>
      <p:sp>
        <p:nvSpPr>
          <p:cNvPr id="74" name="my research"/>
          <p:cNvSpPr txBox="1"/>
          <p:nvPr/>
        </p:nvSpPr>
        <p:spPr>
          <a:xfrm>
            <a:off x="8839480" y="3805561"/>
            <a:ext cx="2265308" cy="350660"/>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b="1">
                <a:solidFill>
                  <a:srgbClr val="FF2600"/>
                </a:solidFill>
                <a:latin typeface="Arial"/>
                <a:ea typeface="Arial"/>
                <a:cs typeface="Arial"/>
                <a:sym typeface="Arial"/>
              </a:defRPr>
            </a:lvl1pPr>
          </a:lstStyle>
          <a:p>
            <a:pPr/>
            <a:r>
              <a:t>my research</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0" presetID="1" grpId="1" fill="hold">
                                  <p:stCondLst>
                                    <p:cond delay="0"/>
                                  </p:stCondLst>
                                  <p:iterate type="el" backwards="0">
                                    <p:tmAbs val="0"/>
                                  </p:iterate>
                                  <p:childTnLst>
                                    <p:set>
                                      <p:cBhvr>
                                        <p:cTn id="6" fill="hold"/>
                                        <p:tgtEl>
                                          <p:spTgt spid="7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73" grpId="1"/>
    </p:bldLst>
  </p:timing>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8" name="Document length pivoting"/>
          <p:cNvSpPr txBox="1"/>
          <p:nvPr>
            <p:ph type="title" idx="4294967295"/>
          </p:nvPr>
        </p:nvSpPr>
        <p:spPr>
          <a:xfrm>
            <a:off x="386860" y="528637"/>
            <a:ext cx="10550771" cy="657450"/>
          </a:xfrm>
          <a:prstGeom prst="rect">
            <a:avLst/>
          </a:prstGeom>
        </p:spPr>
        <p:txBody>
          <a:bodyPr lIns="45719" tIns="45719" rIns="45719" bIns="45719" anchor="t"/>
          <a:lstStyle>
            <a:lvl1pPr algn="l">
              <a:defRPr b="1" sz="3000">
                <a:solidFill>
                  <a:srgbClr val="000000"/>
                </a:solidFill>
                <a:latin typeface="Arial"/>
                <a:ea typeface="Arial"/>
                <a:cs typeface="Arial"/>
                <a:sym typeface="Arial"/>
              </a:defRPr>
            </a:lvl1pPr>
          </a:lstStyle>
          <a:p>
            <a:pPr/>
            <a:r>
              <a:t>Document length pivoting</a:t>
            </a:r>
          </a:p>
        </p:txBody>
      </p:sp>
      <p:sp>
        <p:nvSpPr>
          <p:cNvPr id="389" name="Slide Number"/>
          <p:cNvSpPr txBox="1"/>
          <p:nvPr>
            <p:ph type="sldNum" sz="quarter" idx="4294967295"/>
          </p:nvPr>
        </p:nvSpPr>
        <p:spPr>
          <a:xfrm>
            <a:off x="10787344" y="6049983"/>
            <a:ext cx="366664" cy="355229"/>
          </a:xfrm>
          <a:prstGeom prst="rect">
            <a:avLst/>
          </a:prstGeom>
          <a:extLst>
            <a:ext uri="{C572A759-6A51-4108-AA02-DFA0A04FC94B}">
              <ma14:wrappingTextBoxFlag xmlns:ma14="http://schemas.microsoft.com/office/mac/drawingml/2011/main" val="1"/>
            </a:ext>
          </a:extLst>
        </p:spPr>
        <p:txBody>
          <a:bodyPr lIns="35718" tIns="35718" rIns="35718" bIns="35718" anchor="t"/>
          <a:lstStyle>
            <a:lvl1pPr algn="ctr" defTabSz="410765">
              <a:defRPr sz="2000">
                <a:solidFill>
                  <a:srgbClr val="000000"/>
                </a:solidFill>
                <a:latin typeface="Arial"/>
                <a:ea typeface="Arial"/>
                <a:cs typeface="Arial"/>
                <a:sym typeface="Arial"/>
              </a:defRPr>
            </a:lvl1pPr>
          </a:lstStyle>
          <a:p>
            <a:pPr/>
            <a:fld id="{86CB4B4D-7CA3-9044-876B-883B54F8677D}" type="slidenum"/>
          </a:p>
        </p:txBody>
      </p:sp>
      <p:sp>
        <p:nvSpPr>
          <p:cNvPr id="390" name="Rotate the relevance score curve, such that it most closely align with the relevance judgement curve"/>
          <p:cNvSpPr txBox="1"/>
          <p:nvPr>
            <p:ph type="body" idx="4294967295"/>
          </p:nvPr>
        </p:nvSpPr>
        <p:spPr>
          <a:xfrm>
            <a:off x="770854" y="1742860"/>
            <a:ext cx="11179524" cy="4218064"/>
          </a:xfrm>
          <a:prstGeom prst="rect">
            <a:avLst/>
          </a:prstGeom>
        </p:spPr>
        <p:txBody>
          <a:bodyPr lIns="45719" tIns="45719" rIns="45719" bIns="45719"/>
          <a:lstStyle>
            <a:lvl1pPr>
              <a:spcBef>
                <a:spcPts val="500"/>
              </a:spcBef>
              <a:defRPr sz="2400">
                <a:solidFill>
                  <a:srgbClr val="000000"/>
                </a:solidFill>
                <a:latin typeface="Arial"/>
                <a:ea typeface="Arial"/>
                <a:cs typeface="Arial"/>
                <a:sym typeface="Arial"/>
              </a:defRPr>
            </a:lvl1pPr>
          </a:lstStyle>
          <a:p>
            <a:pPr/>
            <a:r>
              <a:t>Rotate the relevance score curve, such that it most closely align with the relevance judgement curve</a:t>
            </a:r>
          </a:p>
        </p:txBody>
      </p:sp>
      <p:pic>
        <p:nvPicPr>
          <p:cNvPr id="391" name="Image" descr="Image"/>
          <p:cNvPicPr>
            <a:picLocks noChangeAspect="1"/>
          </p:cNvPicPr>
          <p:nvPr/>
        </p:nvPicPr>
        <p:blipFill>
          <a:blip r:embed="rId3">
            <a:extLst/>
          </a:blip>
          <a:stretch>
            <a:fillRect/>
          </a:stretch>
        </p:blipFill>
        <p:spPr>
          <a:xfrm>
            <a:off x="954059" y="2513134"/>
            <a:ext cx="7402371" cy="3475127"/>
          </a:xfrm>
          <a:prstGeom prst="rect">
            <a:avLst/>
          </a:prstGeom>
          <a:ln w="12700">
            <a:miter lim="400000"/>
          </a:ln>
        </p:spPr>
      </p:pic>
      <p:sp>
        <p:nvSpPr>
          <p:cNvPr id="397" name="Connection Line"/>
          <p:cNvSpPr/>
          <p:nvPr/>
        </p:nvSpPr>
        <p:spPr>
          <a:xfrm>
            <a:off x="4655244" y="4213719"/>
            <a:ext cx="1674649" cy="1267101"/>
          </a:xfrm>
          <a:custGeom>
            <a:avLst/>
            <a:gdLst/>
            <a:ahLst/>
            <a:cxnLst>
              <a:cxn ang="0">
                <a:pos x="wd2" y="hd2"/>
              </a:cxn>
              <a:cxn ang="5400000">
                <a:pos x="wd2" y="hd2"/>
              </a:cxn>
              <a:cxn ang="10800000">
                <a:pos x="wd2" y="hd2"/>
              </a:cxn>
              <a:cxn ang="16200000">
                <a:pos x="wd2" y="hd2"/>
              </a:cxn>
            </a:cxnLst>
            <a:rect l="0" t="0" r="r" b="b"/>
            <a:pathLst>
              <a:path w="21600" h="19562" fill="norm" stroke="1" extrusionOk="0">
                <a:moveTo>
                  <a:pt x="21600" y="19562"/>
                </a:moveTo>
                <a:cubicBezTo>
                  <a:pt x="19886" y="4292"/>
                  <a:pt x="12686" y="-2038"/>
                  <a:pt x="0" y="571"/>
                </a:cubicBezTo>
              </a:path>
            </a:pathLst>
          </a:custGeom>
          <a:ln w="25400">
            <a:solidFill>
              <a:srgbClr val="FF2600"/>
            </a:solidFill>
            <a:tailEnd type="triangle"/>
          </a:ln>
          <a:effectLst>
            <a:outerShdw sx="100000" sy="100000" kx="0" ky="0" algn="b" rotWithShape="0" blurRad="38100" dist="23000" dir="5400000">
              <a:srgbClr val="000000">
                <a:alpha val="35000"/>
              </a:srgbClr>
            </a:outerShdw>
          </a:effectLst>
        </p:spPr>
        <p:txBody>
          <a:bodyPr/>
          <a:lstStyle/>
          <a:p>
            <a:pPr/>
          </a:p>
        </p:txBody>
      </p:sp>
      <p:pic>
        <p:nvPicPr>
          <p:cNvPr id="393" name="latex-image-1.pdf" descr="latex-image-1.pdf"/>
          <p:cNvPicPr>
            <a:picLocks noChangeAspect="1"/>
          </p:cNvPicPr>
          <p:nvPr/>
        </p:nvPicPr>
        <p:blipFill>
          <a:blip r:embed="rId4">
            <a:extLst/>
          </a:blip>
          <a:stretch>
            <a:fillRect/>
          </a:stretch>
        </p:blipFill>
        <p:spPr>
          <a:xfrm>
            <a:off x="401439" y="6136398"/>
            <a:ext cx="8899467" cy="285835"/>
          </a:xfrm>
          <a:prstGeom prst="rect">
            <a:avLst/>
          </a:prstGeom>
          <a:ln w="12700">
            <a:miter lim="400000"/>
          </a:ln>
        </p:spPr>
      </p:pic>
      <p:sp>
        <p:nvSpPr>
          <p:cNvPr id="394" name="Rectangle"/>
          <p:cNvSpPr/>
          <p:nvPr/>
        </p:nvSpPr>
        <p:spPr>
          <a:xfrm>
            <a:off x="3365500" y="5993714"/>
            <a:ext cx="2579490" cy="577107"/>
          </a:xfrm>
          <a:prstGeom prst="rect">
            <a:avLst/>
          </a:prstGeom>
          <a:ln w="50800">
            <a:solidFill>
              <a:srgbClr val="FF2600"/>
            </a:solidFill>
          </a:ln>
        </p:spPr>
        <p:txBody>
          <a:bodyPr lIns="45718" tIns="45718" rIns="45718" bIns="45718" anchor="ctr"/>
          <a:lstStyle/>
          <a:p>
            <a:pPr/>
          </a:p>
        </p:txBody>
      </p:sp>
      <p:pic>
        <p:nvPicPr>
          <p:cNvPr id="395" name="latex-image-1.pdf" descr="latex-image-1.pdf"/>
          <p:cNvPicPr>
            <a:picLocks noChangeAspect="1"/>
          </p:cNvPicPr>
          <p:nvPr/>
        </p:nvPicPr>
        <p:blipFill>
          <a:blip r:embed="rId5">
            <a:extLst/>
          </a:blip>
          <a:stretch>
            <a:fillRect/>
          </a:stretch>
        </p:blipFill>
        <p:spPr>
          <a:xfrm>
            <a:off x="9019033" y="3450927"/>
            <a:ext cx="881775" cy="246077"/>
          </a:xfrm>
          <a:prstGeom prst="rect">
            <a:avLst/>
          </a:prstGeom>
          <a:ln w="12700">
            <a:miter lim="400000"/>
          </a:ln>
        </p:spPr>
      </p:pic>
      <p:pic>
        <p:nvPicPr>
          <p:cNvPr id="396" name="latex-image-1.pdf" descr="latex-image-1.pdf"/>
          <p:cNvPicPr>
            <a:picLocks noChangeAspect="1"/>
          </p:cNvPicPr>
          <p:nvPr/>
        </p:nvPicPr>
        <p:blipFill>
          <a:blip r:embed="rId6">
            <a:extLst/>
          </a:blip>
          <a:stretch>
            <a:fillRect/>
          </a:stretch>
        </p:blipFill>
        <p:spPr>
          <a:xfrm>
            <a:off x="8280223" y="4131913"/>
            <a:ext cx="3743502" cy="237569"/>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0" presetID="1" grpId="1" fill="hold">
                                  <p:stCondLst>
                                    <p:cond delay="0"/>
                                  </p:stCondLst>
                                  <p:iterate type="el" backwards="0">
                                    <p:tmAbs val="0"/>
                                  </p:iterate>
                                  <p:childTnLst>
                                    <p:set>
                                      <p:cBhvr>
                                        <p:cTn id="6" fill="hold"/>
                                        <p:tgtEl>
                                          <p:spTgt spid="39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94" grpId="1"/>
    </p:bldLst>
  </p:timing>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1" name="Document length pivoting"/>
          <p:cNvSpPr txBox="1"/>
          <p:nvPr>
            <p:ph type="title" idx="4294967295"/>
          </p:nvPr>
        </p:nvSpPr>
        <p:spPr>
          <a:xfrm>
            <a:off x="386860" y="528637"/>
            <a:ext cx="10550771" cy="657450"/>
          </a:xfrm>
          <a:prstGeom prst="rect">
            <a:avLst/>
          </a:prstGeom>
        </p:spPr>
        <p:txBody>
          <a:bodyPr lIns="45719" tIns="45719" rIns="45719" bIns="45719" anchor="t"/>
          <a:lstStyle>
            <a:lvl1pPr algn="l">
              <a:defRPr b="1" sz="3000">
                <a:solidFill>
                  <a:srgbClr val="000000"/>
                </a:solidFill>
                <a:latin typeface="Arial"/>
                <a:ea typeface="Arial"/>
                <a:cs typeface="Arial"/>
                <a:sym typeface="Arial"/>
              </a:defRPr>
            </a:lvl1pPr>
          </a:lstStyle>
          <a:p>
            <a:pPr/>
            <a:r>
              <a:t>Document length pivoting</a:t>
            </a:r>
          </a:p>
        </p:txBody>
      </p:sp>
      <p:sp>
        <p:nvSpPr>
          <p:cNvPr id="402" name="Slide Number"/>
          <p:cNvSpPr txBox="1"/>
          <p:nvPr>
            <p:ph type="sldNum" sz="quarter" idx="4294967295"/>
          </p:nvPr>
        </p:nvSpPr>
        <p:spPr>
          <a:xfrm>
            <a:off x="10787344" y="6049983"/>
            <a:ext cx="366664" cy="355229"/>
          </a:xfrm>
          <a:prstGeom prst="rect">
            <a:avLst/>
          </a:prstGeom>
          <a:extLst>
            <a:ext uri="{C572A759-6A51-4108-AA02-DFA0A04FC94B}">
              <ma14:wrappingTextBoxFlag xmlns:ma14="http://schemas.microsoft.com/office/mac/drawingml/2011/main" val="1"/>
            </a:ext>
          </a:extLst>
        </p:spPr>
        <p:txBody>
          <a:bodyPr lIns="35718" tIns="35718" rIns="35718" bIns="35718" anchor="t"/>
          <a:lstStyle>
            <a:lvl1pPr algn="ctr" defTabSz="410765">
              <a:defRPr sz="2000">
                <a:solidFill>
                  <a:srgbClr val="000000"/>
                </a:solidFill>
                <a:latin typeface="Arial"/>
                <a:ea typeface="Arial"/>
                <a:cs typeface="Arial"/>
                <a:sym typeface="Arial"/>
              </a:defRPr>
            </a:lvl1pPr>
          </a:lstStyle>
          <a:p>
            <a:pPr/>
            <a:fld id="{86CB4B4D-7CA3-9044-876B-883B54F8677D}" type="slidenum"/>
          </a:p>
        </p:txBody>
      </p:sp>
      <p:sp>
        <p:nvSpPr>
          <p:cNvPr id="403" name="Rotate the relevance score curve, such that it most closely align with the relevance judgement curve"/>
          <p:cNvSpPr txBox="1"/>
          <p:nvPr>
            <p:ph type="body" idx="4294967295"/>
          </p:nvPr>
        </p:nvSpPr>
        <p:spPr>
          <a:xfrm>
            <a:off x="770854" y="1742860"/>
            <a:ext cx="11179524" cy="4218064"/>
          </a:xfrm>
          <a:prstGeom prst="rect">
            <a:avLst/>
          </a:prstGeom>
        </p:spPr>
        <p:txBody>
          <a:bodyPr lIns="45719" tIns="45719" rIns="45719" bIns="45719"/>
          <a:lstStyle>
            <a:lvl1pPr>
              <a:spcBef>
                <a:spcPts val="500"/>
              </a:spcBef>
              <a:defRPr sz="2400">
                <a:solidFill>
                  <a:srgbClr val="000000"/>
                </a:solidFill>
                <a:latin typeface="Arial"/>
                <a:ea typeface="Arial"/>
                <a:cs typeface="Arial"/>
                <a:sym typeface="Arial"/>
              </a:defRPr>
            </a:lvl1pPr>
          </a:lstStyle>
          <a:p>
            <a:pPr/>
            <a:r>
              <a:t>Rotate the relevance score curve, such that it most closely align with the relevance judgement curve</a:t>
            </a:r>
          </a:p>
        </p:txBody>
      </p:sp>
      <p:pic>
        <p:nvPicPr>
          <p:cNvPr id="404" name="Image" descr="Image"/>
          <p:cNvPicPr>
            <a:picLocks noChangeAspect="1"/>
          </p:cNvPicPr>
          <p:nvPr/>
        </p:nvPicPr>
        <p:blipFill>
          <a:blip r:embed="rId3">
            <a:extLst/>
          </a:blip>
          <a:stretch>
            <a:fillRect/>
          </a:stretch>
        </p:blipFill>
        <p:spPr>
          <a:xfrm>
            <a:off x="1911350" y="2819400"/>
            <a:ext cx="5880100" cy="787400"/>
          </a:xfrm>
          <a:prstGeom prst="rect">
            <a:avLst/>
          </a:prstGeom>
          <a:ln w="12700">
            <a:miter lim="400000"/>
          </a:ln>
        </p:spPr>
      </p:pic>
      <p:pic>
        <p:nvPicPr>
          <p:cNvPr id="405" name="Image" descr="Image"/>
          <p:cNvPicPr>
            <a:picLocks noChangeAspect="1"/>
          </p:cNvPicPr>
          <p:nvPr/>
        </p:nvPicPr>
        <p:blipFill>
          <a:blip r:embed="rId4">
            <a:extLst/>
          </a:blip>
          <a:stretch>
            <a:fillRect/>
          </a:stretch>
        </p:blipFill>
        <p:spPr>
          <a:xfrm>
            <a:off x="1993900" y="3651250"/>
            <a:ext cx="5299257" cy="944283"/>
          </a:xfrm>
          <a:prstGeom prst="rect">
            <a:avLst/>
          </a:prstGeom>
          <a:ln w="12700">
            <a:miter lim="400000"/>
          </a:ln>
        </p:spPr>
      </p:pic>
      <p:sp>
        <p:nvSpPr>
          <p:cNvPr id="406" name="standard formulation for doc length normalization"/>
          <p:cNvSpPr txBox="1"/>
          <p:nvPr/>
        </p:nvSpPr>
        <p:spPr>
          <a:xfrm>
            <a:off x="3620903" y="5995741"/>
            <a:ext cx="7271247" cy="387514"/>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b="1" sz="2100">
                <a:solidFill>
                  <a:srgbClr val="FF2600"/>
                </a:solidFill>
                <a:latin typeface="Arial"/>
                <a:ea typeface="Arial"/>
                <a:cs typeface="Arial"/>
                <a:sym typeface="Arial"/>
              </a:defRPr>
            </a:lvl1pPr>
          </a:lstStyle>
          <a:p>
            <a:pPr/>
            <a:r>
              <a:t>standard formulation for doc length normalization</a:t>
            </a:r>
          </a:p>
        </p:txBody>
      </p:sp>
      <p:pic>
        <p:nvPicPr>
          <p:cNvPr id="407" name="Image" descr="Image"/>
          <p:cNvPicPr>
            <a:picLocks noChangeAspect="1"/>
          </p:cNvPicPr>
          <p:nvPr/>
        </p:nvPicPr>
        <p:blipFill>
          <a:blip r:embed="rId5">
            <a:extLst/>
          </a:blip>
          <a:stretch>
            <a:fillRect/>
          </a:stretch>
        </p:blipFill>
        <p:spPr>
          <a:xfrm>
            <a:off x="1715881" y="4870168"/>
            <a:ext cx="6271038" cy="850938"/>
          </a:xfrm>
          <a:prstGeom prst="rect">
            <a:avLst/>
          </a:prstGeom>
          <a:ln w="12700">
            <a:miter lim="400000"/>
          </a:ln>
        </p:spPr>
      </p:pic>
      <p:sp>
        <p:nvSpPr>
          <p:cNvPr id="408" name="Rectangle"/>
          <p:cNvSpPr/>
          <p:nvPr/>
        </p:nvSpPr>
        <p:spPr>
          <a:xfrm>
            <a:off x="2136528" y="4019445"/>
            <a:ext cx="5014001" cy="563388"/>
          </a:xfrm>
          <a:prstGeom prst="rect">
            <a:avLst/>
          </a:prstGeom>
          <a:ln w="25400">
            <a:solidFill>
              <a:schemeClr val="accent1"/>
            </a:solidFill>
            <a:custDash>
              <a:ds d="200000" sp="200000"/>
            </a:custDash>
            <a:miter lim="400000"/>
          </a:ln>
          <a:effectLst>
            <a:outerShdw sx="100000" sy="100000" kx="0" ky="0" algn="b" rotWithShape="0" blurRad="38100" dist="23000" dir="5400000">
              <a:srgbClr val="000000">
                <a:alpha val="35000"/>
              </a:srgbClr>
            </a:outerShdw>
          </a:effectLst>
        </p:spPr>
        <p:txBody>
          <a:bodyPr lIns="45718" tIns="45718" rIns="45718" bIns="45718" anchor="ctr"/>
          <a:lstStyle/>
          <a:p>
            <a:pPr/>
          </a:p>
        </p:txBody>
      </p:sp>
      <p:sp>
        <p:nvSpPr>
          <p:cNvPr id="409" name="fixing pivot to avgdl"/>
          <p:cNvSpPr txBox="1"/>
          <p:nvPr/>
        </p:nvSpPr>
        <p:spPr>
          <a:xfrm>
            <a:off x="7799203" y="4107382"/>
            <a:ext cx="2622943" cy="387514"/>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sz="2100">
                <a:solidFill>
                  <a:srgbClr val="FF2600"/>
                </a:solidFill>
                <a:latin typeface="Arial"/>
                <a:ea typeface="Arial"/>
                <a:cs typeface="Arial"/>
                <a:sym typeface="Arial"/>
              </a:defRPr>
            </a:lvl1pPr>
          </a:lstStyle>
          <a:p>
            <a:pPr/>
            <a:r>
              <a:t>fixing pivot to avgdl</a:t>
            </a:r>
          </a:p>
        </p:txBody>
      </p:sp>
      <p:sp>
        <p:nvSpPr>
          <p:cNvPr id="410" name="Line"/>
          <p:cNvSpPr/>
          <p:nvPr/>
        </p:nvSpPr>
        <p:spPr>
          <a:xfrm flipH="1">
            <a:off x="7218645" y="4290085"/>
            <a:ext cx="525142" cy="1"/>
          </a:xfrm>
          <a:prstGeom prst="line">
            <a:avLst/>
          </a:prstGeom>
          <a:ln w="25400">
            <a:solidFill>
              <a:srgbClr val="FF2600"/>
            </a:solidFill>
            <a:tailEnd type="triangle"/>
          </a:ln>
        </p:spPr>
        <p:txBody>
          <a:bodyPr lIns="45718" tIns="45718" rIns="45718" bIns="45718"/>
          <a:lstStyle/>
          <a:p>
            <a:pPr/>
          </a:p>
        </p:txBody>
      </p:sp>
      <p:sp>
        <p:nvSpPr>
          <p:cNvPr id="411" name="Line"/>
          <p:cNvSpPr/>
          <p:nvPr/>
        </p:nvSpPr>
        <p:spPr>
          <a:xfrm flipH="1">
            <a:off x="7637745" y="5284583"/>
            <a:ext cx="525142" cy="1"/>
          </a:xfrm>
          <a:prstGeom prst="line">
            <a:avLst/>
          </a:prstGeom>
          <a:ln w="25400">
            <a:solidFill>
              <a:srgbClr val="FF2600"/>
            </a:solidFill>
            <a:tailEnd type="triangle"/>
          </a:ln>
        </p:spPr>
        <p:txBody>
          <a:bodyPr lIns="45718" tIns="45718" rIns="45718" bIns="45718"/>
          <a:lstStyle/>
          <a:p>
            <a:pPr/>
          </a:p>
        </p:txBody>
      </p:sp>
      <p:pic>
        <p:nvPicPr>
          <p:cNvPr id="412" name="latex-image-1.pdf" descr="latex-image-1.pdf"/>
          <p:cNvPicPr>
            <a:picLocks noChangeAspect="1"/>
          </p:cNvPicPr>
          <p:nvPr/>
        </p:nvPicPr>
        <p:blipFill>
          <a:blip r:embed="rId6">
            <a:extLst/>
          </a:blip>
          <a:stretch>
            <a:fillRect/>
          </a:stretch>
        </p:blipFill>
        <p:spPr>
          <a:xfrm>
            <a:off x="8402191" y="4924665"/>
            <a:ext cx="1865319" cy="657449"/>
          </a:xfrm>
          <a:prstGeom prst="rect">
            <a:avLst/>
          </a:prstGeom>
          <a:ln w="12700">
            <a:miter lim="400000"/>
          </a:ln>
        </p:spPr>
      </p:pic>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6" name="More on retrieval model design heuristics"/>
          <p:cNvSpPr txBox="1"/>
          <p:nvPr>
            <p:ph type="title" idx="4294967295"/>
          </p:nvPr>
        </p:nvSpPr>
        <p:spPr>
          <a:xfrm>
            <a:off x="386860" y="528637"/>
            <a:ext cx="10550771" cy="657450"/>
          </a:xfrm>
          <a:prstGeom prst="rect">
            <a:avLst/>
          </a:prstGeom>
        </p:spPr>
        <p:txBody>
          <a:bodyPr lIns="45719" tIns="45719" rIns="45719" bIns="45719" anchor="t"/>
          <a:lstStyle>
            <a:lvl1pPr algn="l">
              <a:defRPr b="1" sz="3000">
                <a:solidFill>
                  <a:srgbClr val="000000"/>
                </a:solidFill>
                <a:latin typeface="Arial"/>
                <a:ea typeface="Arial"/>
                <a:cs typeface="Arial"/>
                <a:sym typeface="Arial"/>
              </a:defRPr>
            </a:lvl1pPr>
          </a:lstStyle>
          <a:p>
            <a:pPr/>
            <a:r>
              <a:t>More on retrieval model design heuristics</a:t>
            </a:r>
          </a:p>
        </p:txBody>
      </p:sp>
      <p:sp>
        <p:nvSpPr>
          <p:cNvPr id="417" name="Slide Number"/>
          <p:cNvSpPr txBox="1"/>
          <p:nvPr>
            <p:ph type="sldNum" sz="quarter" idx="4294967295"/>
          </p:nvPr>
        </p:nvSpPr>
        <p:spPr>
          <a:xfrm>
            <a:off x="10787344" y="6049983"/>
            <a:ext cx="366664" cy="355229"/>
          </a:xfrm>
          <a:prstGeom prst="rect">
            <a:avLst/>
          </a:prstGeom>
          <a:extLst>
            <a:ext uri="{C572A759-6A51-4108-AA02-DFA0A04FC94B}">
              <ma14:wrappingTextBoxFlag xmlns:ma14="http://schemas.microsoft.com/office/mac/drawingml/2011/main" val="1"/>
            </a:ext>
          </a:extLst>
        </p:spPr>
        <p:txBody>
          <a:bodyPr lIns="35718" tIns="35718" rIns="35718" bIns="35718" anchor="t"/>
          <a:lstStyle>
            <a:lvl1pPr algn="ctr" defTabSz="410765">
              <a:defRPr sz="2000">
                <a:solidFill>
                  <a:srgbClr val="000000"/>
                </a:solidFill>
                <a:latin typeface="Arial"/>
                <a:ea typeface="Arial"/>
                <a:cs typeface="Arial"/>
                <a:sym typeface="Arial"/>
              </a:defRPr>
            </a:lvl1pPr>
          </a:lstStyle>
          <a:p>
            <a:pPr/>
            <a:fld id="{86CB4B4D-7CA3-9044-876B-883B54F8677D}" type="slidenum"/>
          </a:p>
        </p:txBody>
      </p:sp>
      <p:sp>
        <p:nvSpPr>
          <p:cNvPr id="418" name="Axiomatic thinking in information retrieval [Fang et al., SIGIR 2004]"/>
          <p:cNvSpPr txBox="1"/>
          <p:nvPr>
            <p:ph type="body" idx="4294967295"/>
          </p:nvPr>
        </p:nvSpPr>
        <p:spPr>
          <a:xfrm>
            <a:off x="770854" y="1742860"/>
            <a:ext cx="11179524" cy="4218064"/>
          </a:xfrm>
          <a:prstGeom prst="rect">
            <a:avLst/>
          </a:prstGeom>
        </p:spPr>
        <p:txBody>
          <a:bodyPr lIns="45719" tIns="45719" rIns="45719" bIns="45719"/>
          <a:lstStyle>
            <a:lvl1pPr>
              <a:spcBef>
                <a:spcPts val="500"/>
              </a:spcBef>
              <a:defRPr sz="2400">
                <a:solidFill>
                  <a:srgbClr val="000000"/>
                </a:solidFill>
                <a:latin typeface="Arial"/>
                <a:ea typeface="Arial"/>
                <a:cs typeface="Arial"/>
                <a:sym typeface="Arial"/>
              </a:defRPr>
            </a:lvl1pPr>
          </a:lstStyle>
          <a:p>
            <a:pPr/>
            <a:r>
              <a:t>Axiomatic thinking in information retrieval [Fang et al., SIGIR 2004]</a:t>
            </a:r>
          </a:p>
        </p:txBody>
      </p:sp>
      <p:pic>
        <p:nvPicPr>
          <p:cNvPr id="419" name="Image" descr="Image"/>
          <p:cNvPicPr>
            <a:picLocks noChangeAspect="1"/>
          </p:cNvPicPr>
          <p:nvPr/>
        </p:nvPicPr>
        <p:blipFill>
          <a:blip r:embed="rId3">
            <a:extLst/>
          </a:blip>
          <a:stretch>
            <a:fillRect/>
          </a:stretch>
        </p:blipFill>
        <p:spPr>
          <a:xfrm>
            <a:off x="438150" y="2508250"/>
            <a:ext cx="11315700" cy="3594100"/>
          </a:xfrm>
          <a:prstGeom prst="rect">
            <a:avLst/>
          </a:prstGeom>
          <a:ln w="12700">
            <a:miter lim="400000"/>
          </a:ln>
        </p:spPr>
      </p:pic>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3" name="IR != web search"/>
          <p:cNvSpPr txBox="1"/>
          <p:nvPr>
            <p:ph type="title" idx="4294967295"/>
          </p:nvPr>
        </p:nvSpPr>
        <p:spPr>
          <a:xfrm>
            <a:off x="386860" y="528637"/>
            <a:ext cx="10550771" cy="657450"/>
          </a:xfrm>
          <a:prstGeom prst="rect">
            <a:avLst/>
          </a:prstGeom>
        </p:spPr>
        <p:txBody>
          <a:bodyPr lIns="45719" tIns="45719" rIns="45719" bIns="45719" anchor="t"/>
          <a:lstStyle>
            <a:lvl1pPr algn="l">
              <a:defRPr b="1" sz="3000">
                <a:solidFill>
                  <a:srgbClr val="000000"/>
                </a:solidFill>
                <a:latin typeface="Arial"/>
                <a:ea typeface="Arial"/>
                <a:cs typeface="Arial"/>
                <a:sym typeface="Arial"/>
              </a:defRPr>
            </a:lvl1pPr>
          </a:lstStyle>
          <a:p>
            <a:pPr/>
            <a:r>
              <a:t>IR != web search</a:t>
            </a:r>
          </a:p>
        </p:txBody>
      </p:sp>
      <p:sp>
        <p:nvSpPr>
          <p:cNvPr id="424" name="The other side of information retrieval techniques…"/>
          <p:cNvSpPr txBox="1"/>
          <p:nvPr>
            <p:ph type="body" idx="4294967295"/>
          </p:nvPr>
        </p:nvSpPr>
        <p:spPr>
          <a:xfrm>
            <a:off x="656554" y="1717460"/>
            <a:ext cx="11179524" cy="4218064"/>
          </a:xfrm>
          <a:prstGeom prst="rect">
            <a:avLst/>
          </a:prstGeom>
        </p:spPr>
        <p:txBody>
          <a:bodyPr lIns="45719" tIns="45719" rIns="45719" bIns="45719"/>
          <a:lstStyle/>
          <a:p>
            <a:pPr>
              <a:spcBef>
                <a:spcPts val="500"/>
              </a:spcBef>
              <a:defRPr sz="2400">
                <a:solidFill>
                  <a:srgbClr val="000000"/>
                </a:solidFill>
                <a:latin typeface="Arial"/>
                <a:ea typeface="Arial"/>
                <a:cs typeface="Arial"/>
                <a:sym typeface="Arial"/>
              </a:defRPr>
            </a:pPr>
            <a:r>
              <a:t>The other side of information retrieval techniques</a:t>
            </a:r>
          </a:p>
          <a:p>
            <a:pPr lvl="1" marL="800100" indent="-342900">
              <a:spcBef>
                <a:spcPts val="500"/>
              </a:spcBef>
              <a:buChar char="•"/>
              <a:defRPr sz="2400">
                <a:solidFill>
                  <a:srgbClr val="000000"/>
                </a:solidFill>
                <a:latin typeface="Arial"/>
                <a:ea typeface="Arial"/>
                <a:cs typeface="Arial"/>
                <a:sym typeface="Arial"/>
              </a:defRPr>
            </a:pPr>
            <a:r>
              <a:t>Recommender systems (users who bought this also bought…)</a:t>
            </a:r>
          </a:p>
          <a:p>
            <a:pPr lvl="1" marL="800100" indent="-342900">
              <a:spcBef>
                <a:spcPts val="500"/>
              </a:spcBef>
              <a:buChar char="•"/>
              <a:defRPr sz="2400">
                <a:solidFill>
                  <a:srgbClr val="000000"/>
                </a:solidFill>
                <a:latin typeface="Arial"/>
                <a:ea typeface="Arial"/>
                <a:cs typeface="Arial"/>
                <a:sym typeface="Arial"/>
              </a:defRPr>
            </a:pPr>
            <a:r>
              <a:t>Online advertising </a:t>
            </a:r>
          </a:p>
        </p:txBody>
      </p:sp>
      <p:pic>
        <p:nvPicPr>
          <p:cNvPr id="425" name="Image" descr="Image"/>
          <p:cNvPicPr>
            <a:picLocks noChangeAspect="1"/>
          </p:cNvPicPr>
          <p:nvPr/>
        </p:nvPicPr>
        <p:blipFill>
          <a:blip r:embed="rId3">
            <a:extLst/>
          </a:blip>
          <a:stretch>
            <a:fillRect/>
          </a:stretch>
        </p:blipFill>
        <p:spPr>
          <a:xfrm>
            <a:off x="825500" y="3263900"/>
            <a:ext cx="5421616" cy="2744275"/>
          </a:xfrm>
          <a:prstGeom prst="rect">
            <a:avLst/>
          </a:prstGeom>
          <a:ln w="12700">
            <a:miter lim="400000"/>
          </a:ln>
        </p:spPr>
      </p:pic>
      <p:pic>
        <p:nvPicPr>
          <p:cNvPr id="426" name="Image" descr="Image"/>
          <p:cNvPicPr>
            <a:picLocks noChangeAspect="1"/>
          </p:cNvPicPr>
          <p:nvPr/>
        </p:nvPicPr>
        <p:blipFill>
          <a:blip r:embed="rId4">
            <a:extLst/>
          </a:blip>
          <a:stretch>
            <a:fillRect/>
          </a:stretch>
        </p:blipFill>
        <p:spPr>
          <a:xfrm>
            <a:off x="6058598" y="3045859"/>
            <a:ext cx="9824156" cy="5192885"/>
          </a:xfrm>
          <a:prstGeom prst="rect">
            <a:avLst/>
          </a:prstGeom>
          <a:ln w="12700">
            <a:miter lim="400000"/>
          </a:ln>
        </p:spPr>
      </p:pic>
      <p:sp>
        <p:nvSpPr>
          <p:cNvPr id="427" name="Slide Number"/>
          <p:cNvSpPr txBox="1"/>
          <p:nvPr>
            <p:ph type="sldNum" sz="quarter" idx="4294967295"/>
          </p:nvPr>
        </p:nvSpPr>
        <p:spPr>
          <a:xfrm>
            <a:off x="10787344" y="6049983"/>
            <a:ext cx="366664" cy="355229"/>
          </a:xfrm>
          <a:prstGeom prst="rect">
            <a:avLst/>
          </a:prstGeom>
          <a:extLst>
            <a:ext uri="{C572A759-6A51-4108-AA02-DFA0A04FC94B}">
              <ma14:wrappingTextBoxFlag xmlns:ma14="http://schemas.microsoft.com/office/mac/drawingml/2011/main" val="1"/>
            </a:ext>
          </a:extLst>
        </p:spPr>
        <p:txBody>
          <a:bodyPr lIns="35718" tIns="35718" rIns="35718" bIns="35718" anchor="t"/>
          <a:lstStyle>
            <a:lvl1pPr algn="ctr" defTabSz="410765">
              <a:defRPr sz="2000">
                <a:solidFill>
                  <a:srgbClr val="000000"/>
                </a:solidFill>
                <a:latin typeface="Arial"/>
                <a:ea typeface="Arial"/>
                <a:cs typeface="Arial"/>
                <a:sym typeface="Arial"/>
              </a:defRPr>
            </a:lvl1pPr>
          </a:lstStyle>
          <a:p>
            <a:pPr/>
            <a:fld id="{86CB4B4D-7CA3-9044-876B-883B54F8677D}" type="slidenum"/>
          </a:p>
        </p:txBody>
      </p:sp>
      <p:sp>
        <p:nvSpPr>
          <p:cNvPr id="428" name="Rectangle"/>
          <p:cNvSpPr/>
          <p:nvPr/>
        </p:nvSpPr>
        <p:spPr>
          <a:xfrm>
            <a:off x="6363220" y="6466897"/>
            <a:ext cx="5965414" cy="657450"/>
          </a:xfrm>
          <a:prstGeom prst="rect">
            <a:avLst/>
          </a:prstGeom>
          <a:solidFill>
            <a:srgbClr val="FFFFFF"/>
          </a:solidFill>
          <a:ln w="12700">
            <a:miter lim="400000"/>
          </a:ln>
        </p:spPr>
        <p:txBody>
          <a:bodyPr lIns="45718" tIns="45718" rIns="45718" bIns="45718" anchor="ctr"/>
          <a:lstStyle/>
          <a:p>
            <a:pPr/>
          </a:p>
        </p:txBody>
      </p:sp>
      <p:sp>
        <p:nvSpPr>
          <p:cNvPr id="429" name="Rectangle"/>
          <p:cNvSpPr/>
          <p:nvPr/>
        </p:nvSpPr>
        <p:spPr>
          <a:xfrm>
            <a:off x="11951468" y="2847397"/>
            <a:ext cx="5800066" cy="4030540"/>
          </a:xfrm>
          <a:prstGeom prst="rect">
            <a:avLst/>
          </a:prstGeom>
          <a:solidFill>
            <a:srgbClr val="FFFFFF"/>
          </a:solidFill>
          <a:ln w="12700">
            <a:miter lim="400000"/>
          </a:ln>
        </p:spPr>
        <p:txBody>
          <a:bodyPr lIns="45718" tIns="45718" rIns="45718" bIns="45718" anchor="ctr"/>
          <a:lstStyle/>
          <a:p>
            <a:pPr/>
          </a:p>
        </p:txBody>
      </p:sp>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3" name="IR != web search"/>
          <p:cNvSpPr txBox="1"/>
          <p:nvPr>
            <p:ph type="title" idx="4294967295"/>
          </p:nvPr>
        </p:nvSpPr>
        <p:spPr>
          <a:xfrm>
            <a:off x="386860" y="528637"/>
            <a:ext cx="10550771" cy="657450"/>
          </a:xfrm>
          <a:prstGeom prst="rect">
            <a:avLst/>
          </a:prstGeom>
        </p:spPr>
        <p:txBody>
          <a:bodyPr lIns="45719" tIns="45719" rIns="45719" bIns="45719" anchor="t"/>
          <a:lstStyle>
            <a:lvl1pPr algn="l">
              <a:defRPr b="1" sz="3000">
                <a:solidFill>
                  <a:srgbClr val="000000"/>
                </a:solidFill>
                <a:latin typeface="Arial"/>
                <a:ea typeface="Arial"/>
                <a:cs typeface="Arial"/>
                <a:sym typeface="Arial"/>
              </a:defRPr>
            </a:lvl1pPr>
          </a:lstStyle>
          <a:p>
            <a:pPr/>
            <a:r>
              <a:t>IR != web search</a:t>
            </a:r>
          </a:p>
        </p:txBody>
      </p:sp>
      <p:sp>
        <p:nvSpPr>
          <p:cNvPr id="434" name="Slide Number"/>
          <p:cNvSpPr txBox="1"/>
          <p:nvPr>
            <p:ph type="sldNum" sz="quarter" idx="4294967295"/>
          </p:nvPr>
        </p:nvSpPr>
        <p:spPr>
          <a:xfrm>
            <a:off x="10787344" y="6049983"/>
            <a:ext cx="366664" cy="355229"/>
          </a:xfrm>
          <a:prstGeom prst="rect">
            <a:avLst/>
          </a:prstGeom>
          <a:extLst>
            <a:ext uri="{C572A759-6A51-4108-AA02-DFA0A04FC94B}">
              <ma14:wrappingTextBoxFlag xmlns:ma14="http://schemas.microsoft.com/office/mac/drawingml/2011/main" val="1"/>
            </a:ext>
          </a:extLst>
        </p:spPr>
        <p:txBody>
          <a:bodyPr lIns="35718" tIns="35718" rIns="35718" bIns="35718" anchor="t"/>
          <a:lstStyle>
            <a:lvl1pPr algn="ctr" defTabSz="410765">
              <a:defRPr sz="2000">
                <a:solidFill>
                  <a:srgbClr val="000000"/>
                </a:solidFill>
                <a:latin typeface="Arial"/>
                <a:ea typeface="Arial"/>
                <a:cs typeface="Arial"/>
                <a:sym typeface="Arial"/>
              </a:defRPr>
            </a:lvl1pPr>
          </a:lstStyle>
          <a:p>
            <a:pPr/>
            <a:fld id="{86CB4B4D-7CA3-9044-876B-883B54F8677D}" type="slidenum"/>
          </a:p>
        </p:txBody>
      </p:sp>
      <p:pic>
        <p:nvPicPr>
          <p:cNvPr id="435" name="Image" descr="Image"/>
          <p:cNvPicPr>
            <a:picLocks noChangeAspect="1"/>
          </p:cNvPicPr>
          <p:nvPr/>
        </p:nvPicPr>
        <p:blipFill>
          <a:blip r:embed="rId3">
            <a:extLst/>
          </a:blip>
          <a:stretch>
            <a:fillRect/>
          </a:stretch>
        </p:blipFill>
        <p:spPr>
          <a:xfrm>
            <a:off x="264616" y="1343087"/>
            <a:ext cx="11662768" cy="5067077"/>
          </a:xfrm>
          <a:prstGeom prst="rect">
            <a:avLst/>
          </a:prstGeom>
          <a:ln w="12700">
            <a:miter lim="400000"/>
          </a:ln>
        </p:spPr>
      </p:pic>
      <p:sp>
        <p:nvSpPr>
          <p:cNvPr id="436" name="Factoid question answering systems"/>
          <p:cNvSpPr txBox="1"/>
          <p:nvPr>
            <p:ph type="body" idx="4294967295"/>
          </p:nvPr>
        </p:nvSpPr>
        <p:spPr>
          <a:xfrm>
            <a:off x="656554" y="1717460"/>
            <a:ext cx="11179524" cy="4218064"/>
          </a:xfrm>
          <a:prstGeom prst="rect">
            <a:avLst/>
          </a:prstGeom>
        </p:spPr>
        <p:txBody>
          <a:bodyPr lIns="45719" tIns="45719" rIns="45719" bIns="45719"/>
          <a:lstStyle>
            <a:lvl1pPr>
              <a:spcBef>
                <a:spcPts val="500"/>
              </a:spcBef>
              <a:defRPr sz="2400">
                <a:solidFill>
                  <a:srgbClr val="000000"/>
                </a:solidFill>
                <a:latin typeface="Arial"/>
                <a:ea typeface="Arial"/>
                <a:cs typeface="Arial"/>
                <a:sym typeface="Arial"/>
              </a:defRPr>
            </a:lvl1pPr>
          </a:lstStyle>
          <a:p>
            <a:pPr/>
            <a:r>
              <a:t>Factoid question answering systems</a:t>
            </a:r>
          </a:p>
        </p:txBody>
      </p:sp>
    </p:spTree>
  </p:cSld>
  <p:clrMapOvr>
    <a:masterClrMapping/>
  </p:clrMapOvr>
  <p:transition xmlns:p14="http://schemas.microsoft.com/office/powerpoint/2010/main" spd="med" advClick="1"/>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0" name="What about text mining?"/>
          <p:cNvSpPr txBox="1"/>
          <p:nvPr>
            <p:ph type="title" idx="4294967295"/>
          </p:nvPr>
        </p:nvSpPr>
        <p:spPr>
          <a:xfrm>
            <a:off x="386860" y="528637"/>
            <a:ext cx="10550771" cy="657450"/>
          </a:xfrm>
          <a:prstGeom prst="rect">
            <a:avLst/>
          </a:prstGeom>
        </p:spPr>
        <p:txBody>
          <a:bodyPr lIns="45719" tIns="45719" rIns="45719" bIns="45719" anchor="t"/>
          <a:lstStyle>
            <a:lvl1pPr algn="l">
              <a:defRPr b="1" sz="3000">
                <a:solidFill>
                  <a:srgbClr val="000000"/>
                </a:solidFill>
                <a:latin typeface="Arial"/>
                <a:ea typeface="Arial"/>
                <a:cs typeface="Arial"/>
                <a:sym typeface="Arial"/>
              </a:defRPr>
            </a:lvl1pPr>
          </a:lstStyle>
          <a:p>
            <a:pPr/>
            <a:r>
              <a:t>What about text mining?</a:t>
            </a:r>
          </a:p>
        </p:txBody>
      </p:sp>
      <p:sp>
        <p:nvSpPr>
          <p:cNvPr id="441" name="Slide Number"/>
          <p:cNvSpPr txBox="1"/>
          <p:nvPr>
            <p:ph type="sldNum" sz="quarter" idx="4294967295"/>
          </p:nvPr>
        </p:nvSpPr>
        <p:spPr>
          <a:xfrm>
            <a:off x="10787344" y="6049983"/>
            <a:ext cx="366664" cy="355229"/>
          </a:xfrm>
          <a:prstGeom prst="rect">
            <a:avLst/>
          </a:prstGeom>
          <a:extLst>
            <a:ext uri="{C572A759-6A51-4108-AA02-DFA0A04FC94B}">
              <ma14:wrappingTextBoxFlag xmlns:ma14="http://schemas.microsoft.com/office/mac/drawingml/2011/main" val="1"/>
            </a:ext>
          </a:extLst>
        </p:spPr>
        <p:txBody>
          <a:bodyPr lIns="35718" tIns="35718" rIns="35718" bIns="35718" anchor="t"/>
          <a:lstStyle>
            <a:lvl1pPr algn="ctr" defTabSz="410765">
              <a:defRPr sz="2000">
                <a:solidFill>
                  <a:srgbClr val="000000"/>
                </a:solidFill>
                <a:latin typeface="Arial"/>
                <a:ea typeface="Arial"/>
                <a:cs typeface="Arial"/>
                <a:sym typeface="Arial"/>
              </a:defRPr>
            </a:lvl1pPr>
          </a:lstStyle>
          <a:p>
            <a:pPr/>
            <a:fld id="{86CB4B4D-7CA3-9044-876B-883B54F8677D}" type="slidenum"/>
          </a:p>
        </p:txBody>
      </p:sp>
      <p:sp>
        <p:nvSpPr>
          <p:cNvPr id="442" name="Oval"/>
          <p:cNvSpPr/>
          <p:nvPr/>
        </p:nvSpPr>
        <p:spPr>
          <a:xfrm rot="18300000">
            <a:off x="6011136" y="1410567"/>
            <a:ext cx="1822603" cy="2629163"/>
          </a:xfrm>
          <a:prstGeom prst="ellipse">
            <a:avLst/>
          </a:prstGeom>
          <a:ln w="25400">
            <a:solidFill>
              <a:srgbClr val="FF85FF"/>
            </a:solidFill>
          </a:ln>
        </p:spPr>
        <p:txBody>
          <a:bodyPr lIns="45718" tIns="45718" rIns="45718" bIns="45718" anchor="ctr"/>
          <a:lstStyle/>
          <a:p>
            <a:pPr/>
          </a:p>
        </p:txBody>
      </p:sp>
      <p:sp>
        <p:nvSpPr>
          <p:cNvPr id="443" name="Oval"/>
          <p:cNvSpPr/>
          <p:nvPr/>
        </p:nvSpPr>
        <p:spPr>
          <a:xfrm rot="13500000">
            <a:off x="3840463" y="1404564"/>
            <a:ext cx="2111094" cy="2641453"/>
          </a:xfrm>
          <a:prstGeom prst="ellipse">
            <a:avLst/>
          </a:prstGeom>
          <a:ln w="25400">
            <a:solidFill>
              <a:srgbClr val="008F00"/>
            </a:solidFill>
          </a:ln>
        </p:spPr>
        <p:txBody>
          <a:bodyPr lIns="45718" tIns="45718" rIns="45718" bIns="45718" anchor="ctr"/>
          <a:lstStyle/>
          <a:p>
            <a:pPr>
              <a:defRPr>
                <a:solidFill>
                  <a:srgbClr val="008F00"/>
                </a:solidFill>
              </a:defRPr>
            </a:pPr>
          </a:p>
        </p:txBody>
      </p:sp>
      <p:sp>
        <p:nvSpPr>
          <p:cNvPr id="444" name="Oval"/>
          <p:cNvSpPr/>
          <p:nvPr/>
        </p:nvSpPr>
        <p:spPr>
          <a:xfrm rot="18300000">
            <a:off x="4262777" y="2439861"/>
            <a:ext cx="3574020" cy="3623754"/>
          </a:xfrm>
          <a:prstGeom prst="ellipse">
            <a:avLst/>
          </a:prstGeom>
          <a:ln w="25400">
            <a:solidFill>
              <a:srgbClr val="0433FF"/>
            </a:solidFill>
          </a:ln>
        </p:spPr>
        <p:txBody>
          <a:bodyPr lIns="45718" tIns="45718" rIns="45718" bIns="45718" anchor="ctr"/>
          <a:lstStyle/>
          <a:p>
            <a:pPr/>
          </a:p>
        </p:txBody>
      </p:sp>
      <p:sp>
        <p:nvSpPr>
          <p:cNvPr id="445" name="Oval"/>
          <p:cNvSpPr/>
          <p:nvPr/>
        </p:nvSpPr>
        <p:spPr>
          <a:xfrm>
            <a:off x="6870520" y="3149518"/>
            <a:ext cx="2021615" cy="1675492"/>
          </a:xfrm>
          <a:prstGeom prst="ellipse">
            <a:avLst/>
          </a:prstGeom>
          <a:ln w="25400">
            <a:solidFill>
              <a:srgbClr val="D6D6D6"/>
            </a:solidFill>
          </a:ln>
        </p:spPr>
        <p:txBody>
          <a:bodyPr lIns="45718" tIns="45718" rIns="45718" bIns="45718" anchor="ctr"/>
          <a:lstStyle/>
          <a:p>
            <a:pPr/>
          </a:p>
        </p:txBody>
      </p:sp>
      <p:sp>
        <p:nvSpPr>
          <p:cNvPr id="446" name="Oval"/>
          <p:cNvSpPr/>
          <p:nvPr/>
        </p:nvSpPr>
        <p:spPr>
          <a:xfrm rot="16200000">
            <a:off x="3288416" y="3410748"/>
            <a:ext cx="1222600" cy="2081872"/>
          </a:xfrm>
          <a:prstGeom prst="ellipse">
            <a:avLst/>
          </a:prstGeom>
          <a:ln w="25400">
            <a:solidFill>
              <a:srgbClr val="D6D6D6"/>
            </a:solidFill>
          </a:ln>
          <a:effectLst>
            <a:outerShdw sx="100000" sy="100000" kx="0" ky="0" algn="b" rotWithShape="0" blurRad="38100" dist="23000" dir="5400000">
              <a:srgbClr val="000000">
                <a:alpha val="35000"/>
              </a:srgbClr>
            </a:outerShdw>
          </a:effectLst>
        </p:spPr>
        <p:txBody>
          <a:bodyPr lIns="45718" tIns="45718" rIns="45718" bIns="45718" anchor="ctr"/>
          <a:lstStyle/>
          <a:p>
            <a:pPr>
              <a:defRPr>
                <a:solidFill>
                  <a:srgbClr val="A9A9A9"/>
                </a:solidFill>
              </a:defRPr>
            </a:pPr>
          </a:p>
        </p:txBody>
      </p:sp>
      <p:sp>
        <p:nvSpPr>
          <p:cNvPr id="447" name="Database"/>
          <p:cNvSpPr txBox="1"/>
          <p:nvPr/>
        </p:nvSpPr>
        <p:spPr>
          <a:xfrm>
            <a:off x="3157102" y="4272615"/>
            <a:ext cx="1082721" cy="350660"/>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solidFill>
                  <a:srgbClr val="A9A9A9"/>
                </a:solidFill>
                <a:latin typeface="Arial"/>
                <a:ea typeface="Arial"/>
                <a:cs typeface="Arial"/>
                <a:sym typeface="Arial"/>
              </a:defRPr>
            </a:lvl1pPr>
          </a:lstStyle>
          <a:p>
            <a:pPr/>
            <a:r>
              <a:t>Database</a:t>
            </a:r>
          </a:p>
        </p:txBody>
      </p:sp>
      <p:sp>
        <p:nvSpPr>
          <p:cNvPr id="448" name="Text Mining"/>
          <p:cNvSpPr txBox="1"/>
          <p:nvPr/>
        </p:nvSpPr>
        <p:spPr>
          <a:xfrm>
            <a:off x="5227043" y="3911308"/>
            <a:ext cx="1357086" cy="350660"/>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a:solidFill>
                  <a:srgbClr val="0433FF"/>
                </a:solidFill>
                <a:latin typeface="Arial"/>
                <a:ea typeface="Arial"/>
                <a:cs typeface="Arial"/>
                <a:sym typeface="Arial"/>
              </a:defRPr>
            </a:lvl1pPr>
          </a:lstStyle>
          <a:p>
            <a:pPr/>
            <a:r>
              <a:t>Text Mining</a:t>
            </a:r>
          </a:p>
        </p:txBody>
      </p:sp>
      <p:sp>
        <p:nvSpPr>
          <p:cNvPr id="449" name="IR"/>
          <p:cNvSpPr txBox="1"/>
          <p:nvPr/>
        </p:nvSpPr>
        <p:spPr>
          <a:xfrm>
            <a:off x="4774188" y="4832263"/>
            <a:ext cx="332739" cy="350660"/>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solidFill>
                  <a:srgbClr val="FF2600"/>
                </a:solidFill>
                <a:latin typeface="Arial"/>
                <a:ea typeface="Arial"/>
                <a:cs typeface="Arial"/>
                <a:sym typeface="Arial"/>
              </a:defRPr>
            </a:lvl1pPr>
          </a:lstStyle>
          <a:p>
            <a:pPr/>
            <a:r>
              <a:t>IR</a:t>
            </a:r>
          </a:p>
        </p:txBody>
      </p:sp>
      <p:sp>
        <p:nvSpPr>
          <p:cNvPr id="450" name="Oval"/>
          <p:cNvSpPr/>
          <p:nvPr/>
        </p:nvSpPr>
        <p:spPr>
          <a:xfrm>
            <a:off x="4030275" y="3958440"/>
            <a:ext cx="1440057" cy="2098306"/>
          </a:xfrm>
          <a:prstGeom prst="ellipse">
            <a:avLst/>
          </a:prstGeom>
          <a:ln w="25400">
            <a:solidFill>
              <a:srgbClr val="FF2600"/>
            </a:solidFill>
          </a:ln>
          <a:effectLst>
            <a:outerShdw sx="100000" sy="100000" kx="0" ky="0" algn="b" rotWithShape="0" blurRad="38100" dist="23000" dir="5400000">
              <a:srgbClr val="000000">
                <a:alpha val="35000"/>
              </a:srgbClr>
            </a:outerShdw>
          </a:effectLst>
        </p:spPr>
        <p:txBody>
          <a:bodyPr lIns="45718" tIns="45718" rIns="45718" bIns="45718" anchor="ctr"/>
          <a:lstStyle/>
          <a:p>
            <a:pPr>
              <a:defRPr>
                <a:solidFill>
                  <a:srgbClr val="FF2600"/>
                </a:solidFill>
              </a:defRPr>
            </a:pPr>
          </a:p>
        </p:txBody>
      </p:sp>
      <p:sp>
        <p:nvSpPr>
          <p:cNvPr id="451" name="web search &amp; mining"/>
          <p:cNvSpPr txBox="1"/>
          <p:nvPr/>
        </p:nvSpPr>
        <p:spPr>
          <a:xfrm>
            <a:off x="4945014" y="5201971"/>
            <a:ext cx="1755542" cy="276538"/>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sz="1300">
                <a:solidFill>
                  <a:srgbClr val="0433FF"/>
                </a:solidFill>
                <a:latin typeface="Arial"/>
                <a:ea typeface="Arial"/>
                <a:cs typeface="Arial"/>
                <a:sym typeface="Arial"/>
              </a:defRPr>
            </a:lvl1pPr>
          </a:lstStyle>
          <a:p>
            <a:pPr/>
            <a:r>
              <a:t>web search &amp; mining</a:t>
            </a:r>
          </a:p>
        </p:txBody>
      </p:sp>
      <p:sp>
        <p:nvSpPr>
          <p:cNvPr id="452" name="Data mining"/>
          <p:cNvSpPr txBox="1"/>
          <p:nvPr/>
        </p:nvSpPr>
        <p:spPr>
          <a:xfrm>
            <a:off x="3906600" y="2315375"/>
            <a:ext cx="1323934" cy="350660"/>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solidFill>
                  <a:srgbClr val="008F00"/>
                </a:solidFill>
                <a:latin typeface="Arial"/>
                <a:ea typeface="Arial"/>
                <a:cs typeface="Arial"/>
                <a:sym typeface="Arial"/>
              </a:defRPr>
            </a:lvl1pPr>
          </a:lstStyle>
          <a:p>
            <a:pPr/>
            <a:r>
              <a:t>Data mining</a:t>
            </a:r>
          </a:p>
        </p:txBody>
      </p:sp>
      <p:sp>
        <p:nvSpPr>
          <p:cNvPr id="453" name="AI/ML"/>
          <p:cNvSpPr txBox="1"/>
          <p:nvPr/>
        </p:nvSpPr>
        <p:spPr>
          <a:xfrm>
            <a:off x="6316783" y="2088558"/>
            <a:ext cx="726315" cy="350661"/>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a:solidFill>
                  <a:srgbClr val="D783FF"/>
                </a:solidFill>
                <a:latin typeface="Arial"/>
                <a:ea typeface="Arial"/>
                <a:cs typeface="Arial"/>
                <a:sym typeface="Arial"/>
              </a:defRPr>
            </a:lvl1pPr>
          </a:lstStyle>
          <a:p>
            <a:pPr/>
            <a:r>
              <a:t>AI/ML</a:t>
            </a:r>
          </a:p>
        </p:txBody>
      </p:sp>
      <p:sp>
        <p:nvSpPr>
          <p:cNvPr id="454" name="NLP"/>
          <p:cNvSpPr txBox="1"/>
          <p:nvPr/>
        </p:nvSpPr>
        <p:spPr>
          <a:xfrm>
            <a:off x="7968354" y="3911308"/>
            <a:ext cx="548838" cy="350660"/>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solidFill>
                  <a:srgbClr val="A9A9A9"/>
                </a:solidFill>
                <a:latin typeface="Arial"/>
                <a:ea typeface="Arial"/>
                <a:cs typeface="Arial"/>
                <a:sym typeface="Arial"/>
              </a:defRPr>
            </a:lvl1pPr>
          </a:lstStyle>
          <a:p>
            <a:pPr/>
            <a:r>
              <a:t>NLP</a:t>
            </a:r>
          </a:p>
        </p:txBody>
      </p:sp>
      <p:sp>
        <p:nvSpPr>
          <p:cNvPr id="455" name="Oval"/>
          <p:cNvSpPr/>
          <p:nvPr/>
        </p:nvSpPr>
        <p:spPr>
          <a:xfrm rot="18300000">
            <a:off x="3506448" y="843909"/>
            <a:ext cx="5251121" cy="5940121"/>
          </a:xfrm>
          <a:prstGeom prst="ellipse">
            <a:avLst/>
          </a:prstGeom>
          <a:ln w="25400">
            <a:solidFill>
              <a:srgbClr val="FF85FF"/>
            </a:solidFill>
          </a:ln>
        </p:spPr>
        <p:txBody>
          <a:bodyPr lIns="45718" tIns="45718" rIns="45718" bIns="45718" anchor="ctr"/>
          <a:lstStyle/>
          <a:p>
            <a:pPr/>
          </a:p>
        </p:txBody>
      </p:sp>
      <p:sp>
        <p:nvSpPr>
          <p:cNvPr id="456" name="document classification"/>
          <p:cNvSpPr txBox="1"/>
          <p:nvPr/>
        </p:nvSpPr>
        <p:spPr>
          <a:xfrm>
            <a:off x="5040968" y="2825833"/>
            <a:ext cx="925047" cy="366684"/>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b="1" sz="1000">
                <a:solidFill>
                  <a:srgbClr val="0433FF"/>
                </a:solidFill>
                <a:latin typeface="Arial"/>
                <a:ea typeface="Arial"/>
                <a:cs typeface="Arial"/>
                <a:sym typeface="Arial"/>
              </a:defRPr>
            </a:lvl1pPr>
          </a:lstStyle>
          <a:p>
            <a:pPr/>
            <a:r>
              <a:t>document classification</a:t>
            </a:r>
          </a:p>
        </p:txBody>
      </p:sp>
      <p:sp>
        <p:nvSpPr>
          <p:cNvPr id="457" name="document clustering"/>
          <p:cNvSpPr txBox="1"/>
          <p:nvPr/>
        </p:nvSpPr>
        <p:spPr>
          <a:xfrm>
            <a:off x="4433486" y="3368570"/>
            <a:ext cx="925048" cy="366684"/>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b="1" sz="1000">
                <a:solidFill>
                  <a:srgbClr val="0433FF"/>
                </a:solidFill>
                <a:latin typeface="Arial"/>
                <a:ea typeface="Arial"/>
                <a:cs typeface="Arial"/>
                <a:sym typeface="Arial"/>
              </a:defRPr>
            </a:lvl1pPr>
          </a:lstStyle>
          <a:p>
            <a:pPr/>
            <a:r>
              <a:t>document clustering</a:t>
            </a:r>
          </a:p>
        </p:txBody>
      </p:sp>
      <p:sp>
        <p:nvSpPr>
          <p:cNvPr id="458" name="information extraction"/>
          <p:cNvSpPr txBox="1"/>
          <p:nvPr/>
        </p:nvSpPr>
        <p:spPr>
          <a:xfrm>
            <a:off x="6678306" y="3428640"/>
            <a:ext cx="925047" cy="366684"/>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b="1" sz="1000">
                <a:solidFill>
                  <a:srgbClr val="0433FF"/>
                </a:solidFill>
                <a:latin typeface="Arial"/>
                <a:ea typeface="Arial"/>
                <a:cs typeface="Arial"/>
                <a:sym typeface="Arial"/>
              </a:defRPr>
            </a:lvl1pPr>
          </a:lstStyle>
          <a:p>
            <a:pPr/>
            <a:r>
              <a:t>information extraction</a:t>
            </a:r>
          </a:p>
        </p:txBody>
      </p:sp>
      <p:sp>
        <p:nvSpPr>
          <p:cNvPr id="459" name="sentiment analysis"/>
          <p:cNvSpPr txBox="1"/>
          <p:nvPr/>
        </p:nvSpPr>
        <p:spPr>
          <a:xfrm>
            <a:off x="6326002" y="4502511"/>
            <a:ext cx="1467851" cy="264254"/>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sz="1200">
                <a:solidFill>
                  <a:srgbClr val="0433FF"/>
                </a:solidFill>
                <a:latin typeface="Arial"/>
                <a:ea typeface="Arial"/>
                <a:cs typeface="Arial"/>
                <a:sym typeface="Arial"/>
              </a:defRPr>
            </a:lvl1pPr>
          </a:lstStyle>
          <a:p>
            <a:pPr/>
            <a:r>
              <a:t>sentiment analysis</a:t>
            </a:r>
          </a:p>
        </p:txBody>
      </p:sp>
      <p:sp>
        <p:nvSpPr>
          <p:cNvPr id="460" name="text summarization"/>
          <p:cNvSpPr txBox="1"/>
          <p:nvPr/>
        </p:nvSpPr>
        <p:spPr>
          <a:xfrm>
            <a:off x="4648212" y="4502511"/>
            <a:ext cx="1493003" cy="264254"/>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sz="1200">
                <a:solidFill>
                  <a:srgbClr val="0433FF"/>
                </a:solidFill>
                <a:latin typeface="Arial"/>
                <a:ea typeface="Arial"/>
                <a:cs typeface="Arial"/>
                <a:sym typeface="Arial"/>
              </a:defRPr>
            </a:lvl1pPr>
          </a:lstStyle>
          <a:p>
            <a:pPr/>
            <a:r>
              <a:t>text summarization</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xit" nodeType="clickEffect" presetSubtype="0" presetID="1" grpId="1" fill="hold">
                                  <p:stCondLst>
                                    <p:cond delay="0"/>
                                  </p:stCondLst>
                                  <p:iterate type="el" backwards="0">
                                    <p:tmAbs val="0"/>
                                  </p:iterate>
                                  <p:childTnLst>
                                    <p:set>
                                      <p:cBhvr>
                                        <p:cTn id="6" fill="hold">
                                          <p:stCondLst>
                                            <p:cond delay="0"/>
                                          </p:stCondLst>
                                        </p:cTn>
                                        <p:tgtEl>
                                          <p:spTgt spid="442"/>
                                        </p:tgtEl>
                                        <p:attrNameLst>
                                          <p:attrName>style.visibility</p:attrName>
                                        </p:attrNameLst>
                                      </p:cBhvr>
                                      <p:to>
                                        <p:strVal val="hidden"/>
                                      </p:to>
                                    </p:set>
                                  </p:childTnLst>
                                </p:cTn>
                              </p:par>
                            </p:childTnLst>
                          </p:cTn>
                        </p:par>
                        <p:par>
                          <p:cTn id="7" fill="hold">
                            <p:stCondLst>
                              <p:cond delay="0"/>
                            </p:stCondLst>
                            <p:childTnLst>
                              <p:par>
                                <p:cTn id="8" presetClass="entr" nodeType="afterEffect" presetSubtype="0" presetID="1" grpId="2" fill="hold">
                                  <p:stCondLst>
                                    <p:cond delay="0"/>
                                  </p:stCondLst>
                                  <p:iterate type="el" backwards="0">
                                    <p:tmAbs val="0"/>
                                  </p:iterate>
                                  <p:childTnLst>
                                    <p:set>
                                      <p:cBhvr>
                                        <p:cTn id="9" fill="hold"/>
                                        <p:tgtEl>
                                          <p:spTgt spid="455"/>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Class="entr" nodeType="clickEffect" presetSubtype="0" presetID="1" grpId="3" fill="hold">
                                  <p:stCondLst>
                                    <p:cond delay="0"/>
                                  </p:stCondLst>
                                  <p:iterate type="el" backwards="0">
                                    <p:tmAbs val="0"/>
                                  </p:iterate>
                                  <p:childTnLst>
                                    <p:set>
                                      <p:cBhvr>
                                        <p:cTn id="13" fill="hold"/>
                                        <p:tgtEl>
                                          <p:spTgt spid="458"/>
                                        </p:tgtEl>
                                        <p:attrNameLst>
                                          <p:attrName>style.visibility</p:attrName>
                                        </p:attrNameLst>
                                      </p:cBhvr>
                                      <p:to>
                                        <p:strVal val="visible"/>
                                      </p:to>
                                    </p:set>
                                  </p:childTnLst>
                                </p:cTn>
                              </p:par>
                            </p:childTnLst>
                          </p:cTn>
                        </p:par>
                        <p:par>
                          <p:cTn id="14" fill="hold">
                            <p:stCondLst>
                              <p:cond delay="0"/>
                            </p:stCondLst>
                            <p:childTnLst>
                              <p:par>
                                <p:cTn id="15" presetClass="entr" nodeType="afterEffect" presetSubtype="0" presetID="1" grpId="4" fill="hold">
                                  <p:stCondLst>
                                    <p:cond delay="0"/>
                                  </p:stCondLst>
                                  <p:iterate type="el" backwards="0">
                                    <p:tmAbs val="0"/>
                                  </p:iterate>
                                  <p:childTnLst>
                                    <p:set>
                                      <p:cBhvr>
                                        <p:cTn id="16" fill="hold"/>
                                        <p:tgtEl>
                                          <p:spTgt spid="456"/>
                                        </p:tgtEl>
                                        <p:attrNameLst>
                                          <p:attrName>style.visibility</p:attrName>
                                        </p:attrNameLst>
                                      </p:cBhvr>
                                      <p:to>
                                        <p:strVal val="visible"/>
                                      </p:to>
                                    </p:set>
                                  </p:childTnLst>
                                </p:cTn>
                              </p:par>
                            </p:childTnLst>
                          </p:cTn>
                        </p:par>
                        <p:par>
                          <p:cTn id="17" fill="hold">
                            <p:stCondLst>
                              <p:cond delay="0"/>
                            </p:stCondLst>
                            <p:childTnLst>
                              <p:par>
                                <p:cTn id="18" presetClass="entr" nodeType="afterEffect" presetSubtype="0" presetID="1" grpId="5" fill="hold">
                                  <p:stCondLst>
                                    <p:cond delay="0"/>
                                  </p:stCondLst>
                                  <p:iterate type="el" backwards="0">
                                    <p:tmAbs val="0"/>
                                  </p:iterate>
                                  <p:childTnLst>
                                    <p:set>
                                      <p:cBhvr>
                                        <p:cTn id="19" fill="hold"/>
                                        <p:tgtEl>
                                          <p:spTgt spid="457"/>
                                        </p:tgtEl>
                                        <p:attrNameLst>
                                          <p:attrName>style.visibility</p:attrName>
                                        </p:attrNameLst>
                                      </p:cBhvr>
                                      <p:to>
                                        <p:strVal val="visible"/>
                                      </p:to>
                                    </p:set>
                                  </p:childTnLst>
                                </p:cTn>
                              </p:par>
                            </p:childTnLst>
                          </p:cTn>
                        </p:par>
                        <p:par>
                          <p:cTn id="20" fill="hold">
                            <p:stCondLst>
                              <p:cond delay="0"/>
                            </p:stCondLst>
                            <p:childTnLst>
                              <p:par>
                                <p:cTn id="21" presetClass="entr" nodeType="afterEffect" presetSubtype="0" presetID="1" grpId="6" fill="hold">
                                  <p:stCondLst>
                                    <p:cond delay="0"/>
                                  </p:stCondLst>
                                  <p:iterate type="el" backwards="0">
                                    <p:tmAbs val="0"/>
                                  </p:iterate>
                                  <p:childTnLst>
                                    <p:set>
                                      <p:cBhvr>
                                        <p:cTn id="22" fill="hold"/>
                                        <p:tgtEl>
                                          <p:spTgt spid="459"/>
                                        </p:tgtEl>
                                        <p:attrNameLst>
                                          <p:attrName>style.visibility</p:attrName>
                                        </p:attrNameLst>
                                      </p:cBhvr>
                                      <p:to>
                                        <p:strVal val="visible"/>
                                      </p:to>
                                    </p:set>
                                  </p:childTnLst>
                                </p:cTn>
                              </p:par>
                            </p:childTnLst>
                          </p:cTn>
                        </p:par>
                        <p:par>
                          <p:cTn id="23" fill="hold">
                            <p:stCondLst>
                              <p:cond delay="0"/>
                            </p:stCondLst>
                            <p:childTnLst>
                              <p:par>
                                <p:cTn id="24" presetClass="entr" nodeType="afterEffect" presetSubtype="0" presetID="1" grpId="7" fill="hold">
                                  <p:stCondLst>
                                    <p:cond delay="0"/>
                                  </p:stCondLst>
                                  <p:iterate type="el" backwards="0">
                                    <p:tmAbs val="0"/>
                                  </p:iterate>
                                  <p:childTnLst>
                                    <p:set>
                                      <p:cBhvr>
                                        <p:cTn id="25" fill="hold"/>
                                        <p:tgtEl>
                                          <p:spTgt spid="460"/>
                                        </p:tgtEl>
                                        <p:attrNameLst>
                                          <p:attrName>style.visibility</p:attrName>
                                        </p:attrNameLst>
                                      </p:cBhvr>
                                      <p:to>
                                        <p:strVal val="visible"/>
                                      </p:to>
                                    </p:set>
                                  </p:childTnLst>
                                </p:cTn>
                              </p:par>
                            </p:childTnLst>
                          </p:cTn>
                        </p:par>
                        <p:par>
                          <p:cTn id="26" fill="hold">
                            <p:stCondLst>
                              <p:cond delay="0"/>
                            </p:stCondLst>
                            <p:childTnLst>
                              <p:par>
                                <p:cTn id="27" presetClass="entr" nodeType="afterEffect" presetSubtype="0" presetID="1" grpId="8" fill="hold">
                                  <p:stCondLst>
                                    <p:cond delay="0"/>
                                  </p:stCondLst>
                                  <p:iterate type="el" backwards="0">
                                    <p:tmAbs val="0"/>
                                  </p:iterate>
                                  <p:childTnLst>
                                    <p:set>
                                      <p:cBhvr>
                                        <p:cTn id="28" fill="hold"/>
                                        <p:tgtEl>
                                          <p:spTgt spid="45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57" grpId="5"/>
      <p:bldP build="whole" bldLvl="1" animBg="1" rev="0" advAuto="0" spid="451" grpId="8"/>
      <p:bldP build="whole" bldLvl="1" animBg="1" rev="0" advAuto="0" spid="459" grpId="6"/>
      <p:bldP build="whole" bldLvl="1" animBg="1" rev="0" advAuto="0" spid="456" grpId="4"/>
      <p:bldP build="whole" bldLvl="1" animBg="1" rev="0" advAuto="0" spid="458" grpId="3"/>
      <p:bldP build="whole" bldLvl="1" animBg="1" rev="0" advAuto="0" spid="455" grpId="2"/>
      <p:bldP build="whole" bldLvl="1" animBg="1" rev="0" advAuto="0" spid="442" grpId="1"/>
      <p:bldP build="whole" bldLvl="1" animBg="1" rev="0" advAuto="0" spid="460" grpId="7"/>
    </p:bldLst>
  </p:timing>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4" name="Syllabus"/>
          <p:cNvSpPr txBox="1"/>
          <p:nvPr>
            <p:ph type="title" idx="4294967295"/>
          </p:nvPr>
        </p:nvSpPr>
        <p:spPr>
          <a:xfrm>
            <a:off x="374160" y="414337"/>
            <a:ext cx="10550771" cy="657450"/>
          </a:xfrm>
          <a:prstGeom prst="rect">
            <a:avLst/>
          </a:prstGeom>
        </p:spPr>
        <p:txBody>
          <a:bodyPr lIns="45719" tIns="45719" rIns="45719" bIns="45719" anchor="t"/>
          <a:lstStyle>
            <a:lvl1pPr algn="l">
              <a:defRPr b="1" sz="3000">
                <a:solidFill>
                  <a:srgbClr val="000000"/>
                </a:solidFill>
                <a:latin typeface="Arial"/>
                <a:ea typeface="Arial"/>
                <a:cs typeface="Arial"/>
                <a:sym typeface="Arial"/>
              </a:defRPr>
            </a:lvl1pPr>
          </a:lstStyle>
          <a:p>
            <a:pPr/>
            <a:r>
              <a:t>Syllabus</a:t>
            </a:r>
          </a:p>
        </p:txBody>
      </p:sp>
      <p:sp>
        <p:nvSpPr>
          <p:cNvPr id="465" name="Vector space model, TF-IDF"/>
          <p:cNvSpPr txBox="1"/>
          <p:nvPr/>
        </p:nvSpPr>
        <p:spPr>
          <a:xfrm>
            <a:off x="1075251" y="1839415"/>
            <a:ext cx="3740248" cy="350660"/>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marL="180473" indent="-180473">
              <a:buSzPct val="100000"/>
              <a:buChar char="•"/>
              <a:defRPr b="1">
                <a:solidFill>
                  <a:srgbClr val="000000"/>
                </a:solidFill>
                <a:latin typeface="Arial"/>
                <a:ea typeface="Arial"/>
                <a:cs typeface="Arial"/>
                <a:sym typeface="Arial"/>
              </a:defRPr>
            </a:lvl1pPr>
          </a:lstStyle>
          <a:p>
            <a:pPr/>
            <a:r>
              <a:t>Vector space model, TF-IDF</a:t>
            </a:r>
          </a:p>
        </p:txBody>
      </p:sp>
      <p:sp>
        <p:nvSpPr>
          <p:cNvPr id="466" name="Probability ranking principle, BM25"/>
          <p:cNvSpPr txBox="1"/>
          <p:nvPr/>
        </p:nvSpPr>
        <p:spPr>
          <a:xfrm>
            <a:off x="1075251" y="2385515"/>
            <a:ext cx="4589263" cy="350660"/>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marL="180473" indent="-180473">
              <a:buSzPct val="100000"/>
              <a:buChar char="•"/>
              <a:defRPr b="1">
                <a:solidFill>
                  <a:srgbClr val="000000"/>
                </a:solidFill>
                <a:latin typeface="Arial"/>
                <a:ea typeface="Arial"/>
                <a:cs typeface="Arial"/>
                <a:sym typeface="Arial"/>
              </a:defRPr>
            </a:lvl1pPr>
          </a:lstStyle>
          <a:p>
            <a:pPr/>
            <a:r>
              <a:t>Probability ranking principle, BM25</a:t>
            </a:r>
          </a:p>
        </p:txBody>
      </p:sp>
      <p:sp>
        <p:nvSpPr>
          <p:cNvPr id="467" name="IR evaluation, query completion"/>
          <p:cNvSpPr txBox="1"/>
          <p:nvPr/>
        </p:nvSpPr>
        <p:spPr>
          <a:xfrm>
            <a:off x="1075251" y="2957703"/>
            <a:ext cx="4589263" cy="350661"/>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marL="180473" indent="-180473">
              <a:buSzPct val="100000"/>
              <a:buChar char="•"/>
              <a:defRPr b="1">
                <a:solidFill>
                  <a:srgbClr val="000000"/>
                </a:solidFill>
                <a:latin typeface="Arial"/>
                <a:ea typeface="Arial"/>
                <a:cs typeface="Arial"/>
                <a:sym typeface="Arial"/>
              </a:defRPr>
            </a:lvl1pPr>
          </a:lstStyle>
          <a:p>
            <a:pPr/>
            <a:r>
              <a:t>IR evaluation, query completion</a:t>
            </a:r>
          </a:p>
        </p:txBody>
      </p:sp>
      <p:sp>
        <p:nvSpPr>
          <p:cNvPr id="468" name="Inverted index, ES, PageRank, HITS"/>
          <p:cNvSpPr txBox="1"/>
          <p:nvPr/>
        </p:nvSpPr>
        <p:spPr>
          <a:xfrm>
            <a:off x="1075251" y="3529892"/>
            <a:ext cx="4589263" cy="350660"/>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marL="180473" indent="-180473">
              <a:buSzPct val="100000"/>
              <a:buChar char="•"/>
              <a:defRPr b="1">
                <a:solidFill>
                  <a:srgbClr val="000000"/>
                </a:solidFill>
                <a:latin typeface="Arial"/>
                <a:ea typeface="Arial"/>
                <a:cs typeface="Arial"/>
                <a:sym typeface="Arial"/>
              </a:defRPr>
            </a:lvl1pPr>
          </a:lstStyle>
          <a:p>
            <a:pPr/>
            <a:r>
              <a:t>Inverted index, ES, PageRank, HITS</a:t>
            </a:r>
          </a:p>
        </p:txBody>
      </p:sp>
      <p:sp>
        <p:nvSpPr>
          <p:cNvPr id="469" name="Relevance feedback, PRF"/>
          <p:cNvSpPr txBox="1"/>
          <p:nvPr/>
        </p:nvSpPr>
        <p:spPr>
          <a:xfrm>
            <a:off x="1075251" y="4102081"/>
            <a:ext cx="4589263" cy="350660"/>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marL="180473" indent="-180473">
              <a:buSzPct val="100000"/>
              <a:buChar char="•"/>
              <a:defRPr b="1">
                <a:solidFill>
                  <a:srgbClr val="000000"/>
                </a:solidFill>
                <a:latin typeface="Arial"/>
                <a:ea typeface="Arial"/>
                <a:cs typeface="Arial"/>
                <a:sym typeface="Arial"/>
              </a:defRPr>
            </a:lvl1pPr>
          </a:lstStyle>
          <a:p>
            <a:pPr/>
            <a:r>
              <a:t>Relevance feedback, PRF</a:t>
            </a:r>
          </a:p>
        </p:txBody>
      </p:sp>
      <p:sp>
        <p:nvSpPr>
          <p:cNvPr id="470" name="EM algorithm"/>
          <p:cNvSpPr txBox="1"/>
          <p:nvPr/>
        </p:nvSpPr>
        <p:spPr>
          <a:xfrm>
            <a:off x="7095051" y="1702469"/>
            <a:ext cx="4589263" cy="350661"/>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marL="180473" indent="-180473">
              <a:buSzPct val="100000"/>
              <a:buChar char="•"/>
              <a:defRPr b="1">
                <a:solidFill>
                  <a:srgbClr val="000000"/>
                </a:solidFill>
                <a:latin typeface="Arial"/>
                <a:ea typeface="Arial"/>
                <a:cs typeface="Arial"/>
                <a:sym typeface="Arial"/>
              </a:defRPr>
            </a:lvl1pPr>
          </a:lstStyle>
          <a:p>
            <a:pPr/>
            <a:r>
              <a:t>EM algorithm</a:t>
            </a:r>
          </a:p>
        </p:txBody>
      </p:sp>
      <p:sp>
        <p:nvSpPr>
          <p:cNvPr id="471" name="RNN/LSTM"/>
          <p:cNvSpPr txBox="1"/>
          <p:nvPr/>
        </p:nvSpPr>
        <p:spPr>
          <a:xfrm>
            <a:off x="7095051" y="2197769"/>
            <a:ext cx="4589263" cy="350661"/>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marL="180473" indent="-180473">
              <a:buSzPct val="100000"/>
              <a:buChar char="•"/>
              <a:defRPr b="1">
                <a:solidFill>
                  <a:srgbClr val="000000"/>
                </a:solidFill>
                <a:latin typeface="Arial"/>
                <a:ea typeface="Arial"/>
                <a:cs typeface="Arial"/>
                <a:sym typeface="Arial"/>
              </a:defRPr>
            </a:lvl1pPr>
          </a:lstStyle>
          <a:p>
            <a:pPr/>
            <a:r>
              <a:t>RNN/LSTM</a:t>
            </a:r>
          </a:p>
        </p:txBody>
      </p:sp>
      <p:sp>
        <p:nvSpPr>
          <p:cNvPr id="472" name="Transformer/Bert"/>
          <p:cNvSpPr txBox="1"/>
          <p:nvPr/>
        </p:nvSpPr>
        <p:spPr>
          <a:xfrm>
            <a:off x="7095051" y="2693070"/>
            <a:ext cx="4589263" cy="617360"/>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marL="180473" indent="-180473">
              <a:buSzPct val="100000"/>
              <a:buChar char="•"/>
              <a:defRPr b="1">
                <a:solidFill>
                  <a:srgbClr val="000000"/>
                </a:solidFill>
                <a:latin typeface="Arial"/>
                <a:ea typeface="Arial"/>
                <a:cs typeface="Arial"/>
                <a:sym typeface="Arial"/>
              </a:defRPr>
            </a:lvl1pPr>
          </a:lstStyle>
          <a:p>
            <a:pPr/>
            <a:r>
              <a:t>Transformer/Bert</a:t>
            </a:r>
          </a:p>
        </p:txBody>
      </p:sp>
      <p:sp>
        <p:nvSpPr>
          <p:cNvPr id="473" name="Frontier topic: recommender system"/>
          <p:cNvSpPr txBox="1"/>
          <p:nvPr/>
        </p:nvSpPr>
        <p:spPr>
          <a:xfrm>
            <a:off x="7095051" y="4507103"/>
            <a:ext cx="4589263" cy="350661"/>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marL="180473" indent="-180473">
              <a:buSzPct val="100000"/>
              <a:buChar char="•"/>
              <a:defRPr b="1">
                <a:solidFill>
                  <a:srgbClr val="000000"/>
                </a:solidFill>
                <a:latin typeface="Arial"/>
                <a:ea typeface="Arial"/>
                <a:cs typeface="Arial"/>
                <a:sym typeface="Arial"/>
              </a:defRPr>
            </a:lvl1pPr>
          </a:lstStyle>
          <a:p>
            <a:pPr/>
            <a:r>
              <a:t>Frontier topic: recommender system</a:t>
            </a:r>
          </a:p>
        </p:txBody>
      </p:sp>
      <p:sp>
        <p:nvSpPr>
          <p:cNvPr id="474" name="Frontier topic: opinion analysis/mining"/>
          <p:cNvSpPr txBox="1"/>
          <p:nvPr/>
        </p:nvSpPr>
        <p:spPr>
          <a:xfrm>
            <a:off x="7095051" y="5002403"/>
            <a:ext cx="4589263" cy="350661"/>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marL="180473" indent="-180473">
              <a:buSzPct val="100000"/>
              <a:buChar char="•"/>
              <a:defRPr b="1">
                <a:solidFill>
                  <a:srgbClr val="000000"/>
                </a:solidFill>
                <a:latin typeface="Arial"/>
                <a:ea typeface="Arial"/>
                <a:cs typeface="Arial"/>
                <a:sym typeface="Arial"/>
              </a:defRPr>
            </a:lvl1pPr>
          </a:lstStyle>
          <a:p>
            <a:pPr/>
            <a:r>
              <a:t>Frontier topic: opinion analysis/mining</a:t>
            </a:r>
          </a:p>
        </p:txBody>
      </p:sp>
      <p:sp>
        <p:nvSpPr>
          <p:cNvPr id="475" name="Frontier topic: NMT, program synthesis"/>
          <p:cNvSpPr txBox="1"/>
          <p:nvPr/>
        </p:nvSpPr>
        <p:spPr>
          <a:xfrm>
            <a:off x="7095051" y="5497703"/>
            <a:ext cx="4589263" cy="350661"/>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marL="180473" indent="-180473">
              <a:buSzPct val="100000"/>
              <a:buChar char="•"/>
              <a:defRPr b="1">
                <a:solidFill>
                  <a:srgbClr val="000000"/>
                </a:solidFill>
                <a:latin typeface="Arial"/>
                <a:ea typeface="Arial"/>
                <a:cs typeface="Arial"/>
                <a:sym typeface="Arial"/>
              </a:defRPr>
            </a:lvl1pPr>
          </a:lstStyle>
          <a:p>
            <a:pPr/>
            <a:r>
              <a:t>Frontier topic: NMT, program synthesis</a:t>
            </a:r>
          </a:p>
        </p:txBody>
      </p:sp>
      <p:sp>
        <p:nvSpPr>
          <p:cNvPr id="476" name="Neural IR"/>
          <p:cNvSpPr txBox="1"/>
          <p:nvPr/>
        </p:nvSpPr>
        <p:spPr>
          <a:xfrm>
            <a:off x="1075251" y="4674269"/>
            <a:ext cx="4589263" cy="617361"/>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marL="180473" indent="-180473">
              <a:buSzPct val="100000"/>
              <a:buChar char="•"/>
              <a:defRPr b="1">
                <a:solidFill>
                  <a:srgbClr val="000000"/>
                </a:solidFill>
                <a:latin typeface="Arial"/>
                <a:ea typeface="Arial"/>
                <a:cs typeface="Arial"/>
                <a:sym typeface="Arial"/>
              </a:defRPr>
            </a:lvl1pPr>
          </a:lstStyle>
          <a:p>
            <a:pPr/>
            <a:r>
              <a:t>Neural IR</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46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46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0" presetID="1" grpId="3" fill="hold">
                                  <p:stCondLst>
                                    <p:cond delay="0"/>
                                  </p:stCondLst>
                                  <p:iterate type="el" backwards="0">
                                    <p:tmAbs val="0"/>
                                  </p:iterate>
                                  <p:childTnLst>
                                    <p:set>
                                      <p:cBhvr>
                                        <p:cTn id="14" fill="hold"/>
                                        <p:tgtEl>
                                          <p:spTgt spid="46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0" presetID="1" grpId="4" fill="hold">
                                  <p:stCondLst>
                                    <p:cond delay="0"/>
                                  </p:stCondLst>
                                  <p:iterate type="el" backwards="0">
                                    <p:tmAbs val="0"/>
                                  </p:iterate>
                                  <p:childTnLst>
                                    <p:set>
                                      <p:cBhvr>
                                        <p:cTn id="18" fill="hold"/>
                                        <p:tgtEl>
                                          <p:spTgt spid="46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Class="entr" nodeType="clickEffect" presetSubtype="0" presetID="1" grpId="5" fill="hold">
                                  <p:stCondLst>
                                    <p:cond delay="0"/>
                                  </p:stCondLst>
                                  <p:iterate type="el" backwards="0">
                                    <p:tmAbs val="0"/>
                                  </p:iterate>
                                  <p:childTnLst>
                                    <p:set>
                                      <p:cBhvr>
                                        <p:cTn id="22" fill="hold"/>
                                        <p:tgtEl>
                                          <p:spTgt spid="46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Class="entr" nodeType="clickEffect" presetSubtype="0" presetID="1" grpId="6" fill="hold">
                                  <p:stCondLst>
                                    <p:cond delay="0"/>
                                  </p:stCondLst>
                                  <p:iterate type="el" backwards="0">
                                    <p:tmAbs val="0"/>
                                  </p:iterate>
                                  <p:childTnLst>
                                    <p:set>
                                      <p:cBhvr>
                                        <p:cTn id="26" fill="hold"/>
                                        <p:tgtEl>
                                          <p:spTgt spid="47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Class="entr" nodeType="clickEffect" presetSubtype="0" presetID="1" grpId="7" fill="hold">
                                  <p:stCondLst>
                                    <p:cond delay="0"/>
                                  </p:stCondLst>
                                  <p:iterate type="el" backwards="0">
                                    <p:tmAbs val="0"/>
                                  </p:iterate>
                                  <p:childTnLst>
                                    <p:set>
                                      <p:cBhvr>
                                        <p:cTn id="30" fill="hold"/>
                                        <p:tgtEl>
                                          <p:spTgt spid="47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Class="entr" nodeType="clickEffect" presetSubtype="0" presetID="1" grpId="8" fill="hold">
                                  <p:stCondLst>
                                    <p:cond delay="0"/>
                                  </p:stCondLst>
                                  <p:iterate type="el" backwards="0">
                                    <p:tmAbs val="0"/>
                                  </p:iterate>
                                  <p:childTnLst>
                                    <p:set>
                                      <p:cBhvr>
                                        <p:cTn id="34" fill="hold"/>
                                        <p:tgtEl>
                                          <p:spTgt spid="47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Class="entr" nodeType="clickEffect" presetSubtype="0" presetID="1" grpId="9" fill="hold">
                                  <p:stCondLst>
                                    <p:cond delay="0"/>
                                  </p:stCondLst>
                                  <p:iterate type="el" backwards="0">
                                    <p:tmAbs val="0"/>
                                  </p:iterate>
                                  <p:childTnLst>
                                    <p:set>
                                      <p:cBhvr>
                                        <p:cTn id="38" fill="hold"/>
                                        <p:tgtEl>
                                          <p:spTgt spid="47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Class="entr" nodeType="clickEffect" presetSubtype="0" presetID="1" grpId="10" fill="hold">
                                  <p:stCondLst>
                                    <p:cond delay="0"/>
                                  </p:stCondLst>
                                  <p:iterate type="el" backwards="0">
                                    <p:tmAbs val="0"/>
                                  </p:iterate>
                                  <p:childTnLst>
                                    <p:set>
                                      <p:cBhvr>
                                        <p:cTn id="42" fill="hold"/>
                                        <p:tgtEl>
                                          <p:spTgt spid="47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Class="entr" nodeType="clickEffect" presetSubtype="0" presetID="1" grpId="11" fill="hold">
                                  <p:stCondLst>
                                    <p:cond delay="0"/>
                                  </p:stCondLst>
                                  <p:iterate type="el" backwards="0">
                                    <p:tmAbs val="0"/>
                                  </p:iterate>
                                  <p:childTnLst>
                                    <p:set>
                                      <p:cBhvr>
                                        <p:cTn id="46" fill="hold"/>
                                        <p:tgtEl>
                                          <p:spTgt spid="47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Class="entr" nodeType="clickEffect" presetSubtype="0" presetID="1" grpId="12" fill="hold">
                                  <p:stCondLst>
                                    <p:cond delay="0"/>
                                  </p:stCondLst>
                                  <p:iterate type="el" backwards="0">
                                    <p:tmAbs val="0"/>
                                  </p:iterate>
                                  <p:childTnLst>
                                    <p:set>
                                      <p:cBhvr>
                                        <p:cTn id="50" fill="hold"/>
                                        <p:tgtEl>
                                          <p:spTgt spid="47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76" grpId="12"/>
      <p:bldP build="whole" bldLvl="1" animBg="1" rev="0" advAuto="0" spid="474" grpId="10"/>
      <p:bldP build="whole" bldLvl="1" animBg="1" rev="0" advAuto="0" spid="465" grpId="1"/>
      <p:bldP build="whole" bldLvl="1" animBg="1" rev="0" advAuto="0" spid="467" grpId="3"/>
      <p:bldP build="whole" bldLvl="1" animBg="1" rev="0" advAuto="0" spid="471" grpId="7"/>
      <p:bldP build="whole" bldLvl="1" animBg="1" rev="0" advAuto="0" spid="472" grpId="8"/>
      <p:bldP build="whole" bldLvl="1" animBg="1" rev="0" advAuto="0" spid="466" grpId="2"/>
      <p:bldP build="whole" bldLvl="1" animBg="1" rev="0" advAuto="0" spid="469" grpId="5"/>
      <p:bldP build="whole" bldLvl="1" animBg="1" rev="0" advAuto="0" spid="475" grpId="11"/>
      <p:bldP build="whole" bldLvl="1" animBg="1" rev="0" advAuto="0" spid="468" grpId="4"/>
      <p:bldP build="whole" bldLvl="1" animBg="1" rev="0" advAuto="0" spid="470" grpId="6"/>
      <p:bldP build="whole" bldLvl="1" animBg="1" rev="0" advAuto="0" spid="473" grpId="9"/>
    </p:bldLst>
  </p:timing>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0" name="Assignment goals"/>
          <p:cNvSpPr txBox="1"/>
          <p:nvPr>
            <p:ph type="title" idx="4294967295"/>
          </p:nvPr>
        </p:nvSpPr>
        <p:spPr>
          <a:xfrm>
            <a:off x="374160" y="414337"/>
            <a:ext cx="10550771" cy="657450"/>
          </a:xfrm>
          <a:prstGeom prst="rect">
            <a:avLst/>
          </a:prstGeom>
        </p:spPr>
        <p:txBody>
          <a:bodyPr lIns="45719" tIns="45719" rIns="45719" bIns="45719" anchor="t"/>
          <a:lstStyle>
            <a:lvl1pPr algn="l">
              <a:defRPr b="1" sz="3000">
                <a:solidFill>
                  <a:srgbClr val="000000"/>
                </a:solidFill>
                <a:latin typeface="Arial"/>
                <a:ea typeface="Arial"/>
                <a:cs typeface="Arial"/>
                <a:sym typeface="Arial"/>
              </a:defRPr>
            </a:lvl1pPr>
          </a:lstStyle>
          <a:p>
            <a:pPr/>
            <a:r>
              <a:t>Assignment goals</a:t>
            </a:r>
          </a:p>
        </p:txBody>
      </p:sp>
      <p:sp>
        <p:nvSpPr>
          <p:cNvPr id="481" name="Upon successful completion of this course, students should be able to:…"/>
          <p:cNvSpPr txBox="1"/>
          <p:nvPr>
            <p:ph type="body" idx="4294967295"/>
          </p:nvPr>
        </p:nvSpPr>
        <p:spPr>
          <a:xfrm>
            <a:off x="681954" y="1742860"/>
            <a:ext cx="10828092" cy="5504837"/>
          </a:xfrm>
          <a:prstGeom prst="rect">
            <a:avLst/>
          </a:prstGeom>
        </p:spPr>
        <p:txBody>
          <a:bodyPr lIns="45719" tIns="45719" rIns="45719" bIns="45719"/>
          <a:lstStyle/>
          <a:p>
            <a:pPr marL="0" indent="0">
              <a:lnSpc>
                <a:spcPts val="4000"/>
              </a:lnSpc>
              <a:spcBef>
                <a:spcPts val="0"/>
              </a:spcBef>
              <a:buSzTx/>
              <a:buFontTx/>
              <a:buNone/>
              <a:defRPr sz="1900">
                <a:solidFill>
                  <a:srgbClr val="333333"/>
                </a:solidFill>
                <a:latin typeface="Arial"/>
                <a:ea typeface="Arial"/>
                <a:cs typeface="Arial"/>
                <a:sym typeface="Arial"/>
              </a:defRPr>
            </a:pPr>
            <a:r>
              <a:t>Upon successful completion of this course, students should be able to:</a:t>
            </a:r>
          </a:p>
          <a:p>
            <a:pPr marL="0" indent="0">
              <a:lnSpc>
                <a:spcPts val="4000"/>
              </a:lnSpc>
              <a:spcBef>
                <a:spcPts val="0"/>
              </a:spcBef>
              <a:buSzTx/>
              <a:buFontTx/>
              <a:buNone/>
              <a:defRPr sz="1900">
                <a:solidFill>
                  <a:srgbClr val="333333"/>
                </a:solidFill>
                <a:latin typeface="Arial"/>
                <a:ea typeface="Arial"/>
                <a:cs typeface="Arial"/>
                <a:sym typeface="Arial"/>
              </a:defRPr>
            </a:pPr>
          </a:p>
          <a:p>
            <a:pPr marL="457200" indent="-317500">
              <a:lnSpc>
                <a:spcPts val="4000"/>
              </a:lnSpc>
              <a:spcBef>
                <a:spcPts val="0"/>
              </a:spcBef>
              <a:buClr>
                <a:srgbClr val="333333"/>
              </a:buClr>
              <a:buFont typeface="Palatino Linotype"/>
              <a:defRPr sz="1900">
                <a:solidFill>
                  <a:srgbClr val="333333"/>
                </a:solidFill>
                <a:latin typeface="Arial"/>
                <a:ea typeface="Arial"/>
                <a:cs typeface="Arial"/>
                <a:sym typeface="Arial"/>
              </a:defRPr>
            </a:pPr>
            <a:r>
              <a:t>Evaluate ranking algorithms by using information retrieval evaluation techniques, and implement text retrieval models such as TF-IDF and BM25;</a:t>
            </a:r>
          </a:p>
          <a:p>
            <a:pPr marL="457200" indent="-317500">
              <a:lnSpc>
                <a:spcPts val="4000"/>
              </a:lnSpc>
              <a:spcBef>
                <a:spcPts val="0"/>
              </a:spcBef>
              <a:buClr>
                <a:srgbClr val="333333"/>
              </a:buClr>
              <a:buFont typeface="Palatino Linotype"/>
              <a:defRPr sz="1900">
                <a:solidFill>
                  <a:srgbClr val="333333"/>
                </a:solidFill>
                <a:latin typeface="Arial"/>
                <a:ea typeface="Arial"/>
                <a:cs typeface="Arial"/>
                <a:sym typeface="Arial"/>
              </a:defRPr>
            </a:pPr>
          </a:p>
          <a:p>
            <a:pPr marL="457200" indent="-317500">
              <a:lnSpc>
                <a:spcPts val="4000"/>
              </a:lnSpc>
              <a:spcBef>
                <a:spcPts val="0"/>
              </a:spcBef>
              <a:buClr>
                <a:srgbClr val="333333"/>
              </a:buClr>
              <a:buFont typeface="Palatino Linotype"/>
              <a:defRPr sz="1900">
                <a:solidFill>
                  <a:srgbClr val="333333"/>
                </a:solidFill>
                <a:latin typeface="Arial"/>
                <a:ea typeface="Arial"/>
                <a:cs typeface="Arial"/>
                <a:sym typeface="Arial"/>
              </a:defRPr>
            </a:pPr>
            <a:r>
              <a:t>Use Elastic search to implement a prototypical search engine on Twitter data;</a:t>
            </a:r>
          </a:p>
          <a:p>
            <a:pPr marL="457200" indent="-317500">
              <a:lnSpc>
                <a:spcPts val="4000"/>
              </a:lnSpc>
              <a:spcBef>
                <a:spcPts val="0"/>
              </a:spcBef>
              <a:buClr>
                <a:srgbClr val="333333"/>
              </a:buClr>
              <a:buFont typeface="Palatino Linotype"/>
              <a:defRPr sz="1900">
                <a:solidFill>
                  <a:srgbClr val="333333"/>
                </a:solidFill>
                <a:latin typeface="Arial"/>
                <a:ea typeface="Arial"/>
                <a:cs typeface="Arial"/>
                <a:sym typeface="Arial"/>
              </a:defRPr>
            </a:pPr>
          </a:p>
          <a:p>
            <a:pPr marL="457200" indent="-317500">
              <a:lnSpc>
                <a:spcPts val="4000"/>
              </a:lnSpc>
              <a:spcBef>
                <a:spcPts val="0"/>
              </a:spcBef>
              <a:buClr>
                <a:srgbClr val="333333"/>
              </a:buClr>
              <a:buFont typeface="Palatino Linotype"/>
              <a:defRPr sz="1900">
                <a:solidFill>
                  <a:srgbClr val="333333"/>
                </a:solidFill>
                <a:latin typeface="Arial"/>
                <a:ea typeface="Arial"/>
                <a:cs typeface="Arial"/>
                <a:sym typeface="Arial"/>
              </a:defRPr>
            </a:pPr>
            <a:r>
              <a:t>Derive inference algorithms for the maximum likelihood estimation (MLE), implement the expectation maximization (EM) algorithm;</a:t>
            </a:r>
          </a:p>
          <a:p>
            <a:pPr marL="457200" indent="-317500">
              <a:lnSpc>
                <a:spcPts val="4000"/>
              </a:lnSpc>
              <a:spcBef>
                <a:spcPts val="0"/>
              </a:spcBef>
              <a:buClr>
                <a:srgbClr val="333333"/>
              </a:buClr>
              <a:buFont typeface="Palatino Linotype"/>
              <a:defRPr sz="1900">
                <a:solidFill>
                  <a:srgbClr val="333333"/>
                </a:solidFill>
                <a:latin typeface="Arial"/>
                <a:ea typeface="Arial"/>
                <a:cs typeface="Arial"/>
                <a:sym typeface="Arial"/>
              </a:defRPr>
            </a:pPr>
          </a:p>
          <a:p>
            <a:pPr marL="457200" indent="-317500">
              <a:lnSpc>
                <a:spcPts val="4000"/>
              </a:lnSpc>
              <a:spcBef>
                <a:spcPts val="0"/>
              </a:spcBef>
              <a:buClr>
                <a:srgbClr val="333333"/>
              </a:buClr>
              <a:buFont typeface="Palatino Linotype"/>
              <a:defRPr sz="1900">
                <a:solidFill>
                  <a:srgbClr val="333333"/>
                </a:solidFill>
                <a:latin typeface="Arial"/>
                <a:ea typeface="Arial"/>
                <a:cs typeface="Arial"/>
                <a:sym typeface="Arial"/>
              </a:defRPr>
            </a:pPr>
            <a:r>
              <a:t>Use state-of-the-art tools such as LSTM/Bert for text classification tasks</a:t>
            </a:r>
          </a:p>
        </p:txBody>
      </p:sp>
    </p:spTree>
  </p:cSld>
  <p:clrMapOvr>
    <a:masterClrMapping/>
  </p:clrMapOvr>
  <p:transition xmlns:p14="http://schemas.microsoft.com/office/powerpoint/2010/main" spd="med" advClick="1"/>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5" name="Prerequisite"/>
          <p:cNvSpPr txBox="1"/>
          <p:nvPr>
            <p:ph type="title" idx="4294967295"/>
          </p:nvPr>
        </p:nvSpPr>
        <p:spPr>
          <a:xfrm>
            <a:off x="374160" y="414337"/>
            <a:ext cx="10550771" cy="657450"/>
          </a:xfrm>
          <a:prstGeom prst="rect">
            <a:avLst/>
          </a:prstGeom>
        </p:spPr>
        <p:txBody>
          <a:bodyPr lIns="45719" tIns="45719" rIns="45719" bIns="45719" anchor="t"/>
          <a:lstStyle>
            <a:lvl1pPr algn="l">
              <a:defRPr b="1" sz="3000">
                <a:solidFill>
                  <a:srgbClr val="000000"/>
                </a:solidFill>
                <a:latin typeface="Arial"/>
                <a:ea typeface="Arial"/>
                <a:cs typeface="Arial"/>
                <a:sym typeface="Arial"/>
              </a:defRPr>
            </a:lvl1pPr>
          </a:lstStyle>
          <a:p>
            <a:pPr/>
            <a:r>
              <a:t>Prerequisite</a:t>
            </a:r>
          </a:p>
        </p:txBody>
      </p:sp>
      <p:sp>
        <p:nvSpPr>
          <p:cNvPr id="486" name="CS115 is required for undergrad, CS284 is recommended (data structure in Java)…"/>
          <p:cNvSpPr txBox="1"/>
          <p:nvPr>
            <p:ph type="body" idx="4294967295"/>
          </p:nvPr>
        </p:nvSpPr>
        <p:spPr>
          <a:xfrm>
            <a:off x="681954" y="1742860"/>
            <a:ext cx="10828092" cy="5504837"/>
          </a:xfrm>
          <a:prstGeom prst="rect">
            <a:avLst/>
          </a:prstGeom>
        </p:spPr>
        <p:txBody>
          <a:bodyPr lIns="45719" tIns="45719" rIns="45719" bIns="45719"/>
          <a:lstStyle/>
          <a:p>
            <a:pPr marL="342899" indent="-342899">
              <a:spcBef>
                <a:spcPts val="500"/>
              </a:spcBef>
              <a:defRPr sz="2200">
                <a:solidFill>
                  <a:srgbClr val="000000"/>
                </a:solidFill>
                <a:latin typeface="Arial"/>
                <a:ea typeface="Arial"/>
                <a:cs typeface="Arial"/>
                <a:sym typeface="Arial"/>
              </a:defRPr>
            </a:pPr>
            <a:r>
              <a:t>CS115 is required for undergrad, CS284 is recommended (data structure in Java)</a:t>
            </a:r>
          </a:p>
          <a:p>
            <a:pPr marL="342899" indent="-342899">
              <a:spcBef>
                <a:spcPts val="500"/>
              </a:spcBef>
              <a:defRPr sz="2200">
                <a:solidFill>
                  <a:srgbClr val="000000"/>
                </a:solidFill>
                <a:latin typeface="Arial"/>
                <a:ea typeface="Arial"/>
                <a:cs typeface="Arial"/>
                <a:sym typeface="Arial"/>
              </a:defRPr>
            </a:pPr>
          </a:p>
          <a:p>
            <a:pPr marL="342899" indent="-342899">
              <a:spcBef>
                <a:spcPts val="500"/>
              </a:spcBef>
              <a:defRPr b="1" sz="2200">
                <a:solidFill>
                  <a:srgbClr val="FF2600"/>
                </a:solidFill>
                <a:latin typeface="Arial"/>
                <a:ea typeface="Arial"/>
                <a:cs typeface="Arial"/>
                <a:sym typeface="Arial"/>
              </a:defRPr>
            </a:pPr>
            <a:r>
              <a:t>Fluency in Python is required</a:t>
            </a:r>
          </a:p>
          <a:p>
            <a:pPr lvl="1" marL="800100" indent="-342900">
              <a:spcBef>
                <a:spcPts val="500"/>
              </a:spcBef>
              <a:buChar char="•"/>
              <a:defRPr sz="2200">
                <a:solidFill>
                  <a:srgbClr val="000000"/>
                </a:solidFill>
                <a:latin typeface="Arial"/>
                <a:ea typeface="Arial"/>
                <a:cs typeface="Arial"/>
                <a:sym typeface="Arial"/>
              </a:defRPr>
            </a:pPr>
          </a:p>
          <a:p>
            <a:pPr marL="342899" indent="-342899">
              <a:spcBef>
                <a:spcPts val="500"/>
              </a:spcBef>
              <a:defRPr b="1" sz="2200">
                <a:solidFill>
                  <a:srgbClr val="FF2600"/>
                </a:solidFill>
                <a:latin typeface="Arial"/>
                <a:ea typeface="Arial"/>
                <a:cs typeface="Arial"/>
                <a:sym typeface="Arial"/>
              </a:defRPr>
            </a:pPr>
            <a:r>
              <a:t>A good knowledge on statistics and probability</a:t>
            </a:r>
          </a:p>
          <a:p>
            <a:pPr lvl="1" marL="800100" indent="-342900">
              <a:spcBef>
                <a:spcPts val="500"/>
              </a:spcBef>
              <a:buChar char="•"/>
              <a:defRPr sz="2200">
                <a:solidFill>
                  <a:srgbClr val="000000"/>
                </a:solidFill>
                <a:latin typeface="Arial"/>
                <a:ea typeface="Arial"/>
                <a:cs typeface="Arial"/>
                <a:sym typeface="Arial"/>
              </a:defRPr>
            </a:pPr>
          </a:p>
          <a:p>
            <a:pPr marL="342899" indent="-342899" defTabSz="914400">
              <a:defRPr sz="2200">
                <a:solidFill>
                  <a:srgbClr val="000000"/>
                </a:solidFill>
                <a:latin typeface="Arial"/>
                <a:ea typeface="Arial"/>
                <a:cs typeface="Arial"/>
                <a:sym typeface="Arial"/>
              </a:defRPr>
            </a:pPr>
            <a:r>
              <a:t>Knowledge of one or more of the following areas is a plus, but not required:  Information Retrieval, Machine Learning, Data Mining, Natural Language Processing</a:t>
            </a:r>
          </a:p>
          <a:p>
            <a:pPr marL="342899" indent="-342899" defTabSz="914400">
              <a:defRPr sz="2200">
                <a:solidFill>
                  <a:srgbClr val="000000"/>
                </a:solidFill>
                <a:latin typeface="Arial"/>
                <a:ea typeface="Arial"/>
                <a:cs typeface="Arial"/>
                <a:sym typeface="Arial"/>
              </a:defRPr>
            </a:pPr>
          </a:p>
          <a:p>
            <a:pPr marL="342899" indent="-342899" defTabSz="914400">
              <a:defRPr sz="2200">
                <a:solidFill>
                  <a:srgbClr val="000000"/>
                </a:solidFill>
                <a:latin typeface="Arial"/>
                <a:ea typeface="Arial"/>
                <a:cs typeface="Arial"/>
                <a:sym typeface="Arial"/>
              </a:defRPr>
            </a:pPr>
            <a:r>
              <a:t>Contact the instructor if you aren’t sure </a:t>
            </a:r>
          </a:p>
        </p:txBody>
      </p:sp>
    </p:spTree>
  </p:cSld>
  <p:clrMapOvr>
    <a:masterClrMapping/>
  </p:clrMapOvr>
  <p:transition xmlns:p14="http://schemas.microsoft.com/office/powerpoint/2010/main" spd="med" advClick="1"/>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0" name="Format"/>
          <p:cNvSpPr txBox="1"/>
          <p:nvPr>
            <p:ph type="title" idx="4294967295"/>
          </p:nvPr>
        </p:nvSpPr>
        <p:spPr>
          <a:xfrm>
            <a:off x="374160" y="414337"/>
            <a:ext cx="10550771" cy="657450"/>
          </a:xfrm>
          <a:prstGeom prst="rect">
            <a:avLst/>
          </a:prstGeom>
        </p:spPr>
        <p:txBody>
          <a:bodyPr lIns="45719" tIns="45719" rIns="45719" bIns="45719" anchor="t"/>
          <a:lstStyle>
            <a:lvl1pPr algn="l">
              <a:defRPr b="1" sz="3000">
                <a:solidFill>
                  <a:srgbClr val="000000"/>
                </a:solidFill>
                <a:latin typeface="Arial"/>
                <a:ea typeface="Arial"/>
                <a:cs typeface="Arial"/>
                <a:sym typeface="Arial"/>
              </a:defRPr>
            </a:lvl1pPr>
          </a:lstStyle>
          <a:p>
            <a:pPr/>
            <a:r>
              <a:t>Format</a:t>
            </a:r>
          </a:p>
        </p:txBody>
      </p:sp>
      <p:sp>
        <p:nvSpPr>
          <p:cNvPr id="491" name="Meeting (946 9169 6894): every Monday 6:15-8:45…"/>
          <p:cNvSpPr txBox="1"/>
          <p:nvPr>
            <p:ph type="body" idx="4294967295"/>
          </p:nvPr>
        </p:nvSpPr>
        <p:spPr>
          <a:xfrm>
            <a:off x="681954" y="1742860"/>
            <a:ext cx="10828092" cy="5504837"/>
          </a:xfrm>
          <a:prstGeom prst="rect">
            <a:avLst/>
          </a:prstGeom>
        </p:spPr>
        <p:txBody>
          <a:bodyPr lIns="45719" tIns="45719" rIns="45719" bIns="45719"/>
          <a:lstStyle/>
          <a:p>
            <a:pPr marL="342899" indent="-342899">
              <a:spcBef>
                <a:spcPts val="500"/>
              </a:spcBef>
              <a:defRPr sz="2200">
                <a:solidFill>
                  <a:srgbClr val="000000"/>
                </a:solidFill>
                <a:latin typeface="Arial"/>
                <a:ea typeface="Arial"/>
                <a:cs typeface="Arial"/>
                <a:sym typeface="Arial"/>
              </a:defRPr>
            </a:pPr>
            <a:r>
              <a:t>Meeting (946 9169 6894): every Monday 6:15-8:45</a:t>
            </a:r>
          </a:p>
          <a:p>
            <a:pPr marL="342899" indent="-342899">
              <a:spcBef>
                <a:spcPts val="500"/>
              </a:spcBef>
              <a:defRPr sz="2200">
                <a:solidFill>
                  <a:srgbClr val="000000"/>
                </a:solidFill>
                <a:latin typeface="Arial"/>
                <a:ea typeface="Arial"/>
                <a:cs typeface="Arial"/>
                <a:sym typeface="Arial"/>
              </a:defRPr>
            </a:pPr>
          </a:p>
          <a:p>
            <a:pPr marL="342899" indent="-342899">
              <a:spcBef>
                <a:spcPts val="500"/>
              </a:spcBef>
              <a:defRPr sz="2200">
                <a:solidFill>
                  <a:srgbClr val="000000"/>
                </a:solidFill>
                <a:latin typeface="Arial"/>
                <a:ea typeface="Arial"/>
                <a:cs typeface="Arial"/>
                <a:sym typeface="Arial"/>
              </a:defRPr>
            </a:pPr>
            <a:r>
              <a:t>4 programming assignments</a:t>
            </a:r>
          </a:p>
          <a:p>
            <a:pPr lvl="1" marL="800100" indent="-342900">
              <a:spcBef>
                <a:spcPts val="500"/>
              </a:spcBef>
              <a:buChar char="•"/>
              <a:defRPr sz="2200">
                <a:solidFill>
                  <a:srgbClr val="000000"/>
                </a:solidFill>
                <a:latin typeface="Arial"/>
                <a:ea typeface="Arial"/>
                <a:cs typeface="Arial"/>
                <a:sym typeface="Arial"/>
              </a:defRPr>
            </a:pPr>
            <a:r>
              <a:t>Submit code + report (written in PDF)</a:t>
            </a:r>
          </a:p>
          <a:p>
            <a:pPr lvl="1" marL="800100" indent="-342900">
              <a:spcBef>
                <a:spcPts val="500"/>
              </a:spcBef>
              <a:buChar char="•"/>
              <a:defRPr sz="2200">
                <a:solidFill>
                  <a:srgbClr val="000000"/>
                </a:solidFill>
                <a:latin typeface="Arial"/>
                <a:ea typeface="Arial"/>
                <a:cs typeface="Arial"/>
                <a:sym typeface="Arial"/>
              </a:defRPr>
            </a:pPr>
          </a:p>
          <a:p>
            <a:pPr marL="342899" indent="-342899">
              <a:spcBef>
                <a:spcPts val="500"/>
              </a:spcBef>
              <a:defRPr sz="2200">
                <a:solidFill>
                  <a:srgbClr val="000000"/>
                </a:solidFill>
                <a:latin typeface="Arial"/>
                <a:ea typeface="Arial"/>
                <a:cs typeface="Arial"/>
                <a:sym typeface="Arial"/>
              </a:defRPr>
            </a:pPr>
            <a:r>
              <a:t>1 midterm</a:t>
            </a:r>
          </a:p>
          <a:p>
            <a:pPr lvl="1" marL="800100" indent="-342900">
              <a:spcBef>
                <a:spcPts val="500"/>
              </a:spcBef>
              <a:buChar char="•"/>
              <a:defRPr sz="2200">
                <a:solidFill>
                  <a:srgbClr val="000000"/>
                </a:solidFill>
                <a:latin typeface="Arial"/>
                <a:ea typeface="Arial"/>
                <a:cs typeface="Arial"/>
                <a:sym typeface="Arial"/>
              </a:defRPr>
            </a:pPr>
            <a:r>
              <a:t>in class</a:t>
            </a:r>
          </a:p>
          <a:p>
            <a:pPr lvl="1" marL="800100" indent="-342900">
              <a:spcBef>
                <a:spcPts val="500"/>
              </a:spcBef>
              <a:buChar char="•"/>
              <a:defRPr sz="2200">
                <a:solidFill>
                  <a:srgbClr val="000000"/>
                </a:solidFill>
                <a:latin typeface="Arial"/>
                <a:ea typeface="Arial"/>
                <a:cs typeface="Arial"/>
                <a:sym typeface="Arial"/>
              </a:defRPr>
            </a:pPr>
          </a:p>
          <a:p>
            <a:pPr marL="342899" indent="-342899">
              <a:spcBef>
                <a:spcPts val="500"/>
              </a:spcBef>
              <a:defRPr sz="2200">
                <a:solidFill>
                  <a:srgbClr val="000000"/>
                </a:solidFill>
                <a:latin typeface="Arial"/>
                <a:ea typeface="Arial"/>
                <a:cs typeface="Arial"/>
                <a:sym typeface="Arial"/>
              </a:defRPr>
            </a:pPr>
            <a:r>
              <a:t>Final project</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8" name="What is CS589 about?"/>
          <p:cNvSpPr txBox="1"/>
          <p:nvPr>
            <p:ph type="title" idx="4294967295"/>
          </p:nvPr>
        </p:nvSpPr>
        <p:spPr>
          <a:xfrm>
            <a:off x="386860" y="528637"/>
            <a:ext cx="10550771" cy="657450"/>
          </a:xfrm>
          <a:prstGeom prst="rect">
            <a:avLst/>
          </a:prstGeom>
        </p:spPr>
        <p:txBody>
          <a:bodyPr lIns="45719" tIns="45719" rIns="45719" bIns="45719" anchor="t"/>
          <a:lstStyle>
            <a:lvl1pPr algn="l">
              <a:defRPr b="1" sz="3000">
                <a:solidFill>
                  <a:srgbClr val="000000"/>
                </a:solidFill>
                <a:latin typeface="Arial"/>
                <a:ea typeface="Arial"/>
                <a:cs typeface="Arial"/>
                <a:sym typeface="Arial"/>
              </a:defRPr>
            </a:lvl1pPr>
          </a:lstStyle>
          <a:p>
            <a:pPr/>
            <a:r>
              <a:t>What is CS589 about?</a:t>
            </a:r>
          </a:p>
        </p:txBody>
      </p:sp>
      <p:sp>
        <p:nvSpPr>
          <p:cNvPr id="79" name="Slide Number"/>
          <p:cNvSpPr txBox="1"/>
          <p:nvPr>
            <p:ph type="sldNum" sz="quarter" idx="4294967295"/>
          </p:nvPr>
        </p:nvSpPr>
        <p:spPr>
          <a:xfrm>
            <a:off x="10857975" y="6049983"/>
            <a:ext cx="225402" cy="355229"/>
          </a:xfrm>
          <a:prstGeom prst="rect">
            <a:avLst/>
          </a:prstGeom>
          <a:extLst>
            <a:ext uri="{C572A759-6A51-4108-AA02-DFA0A04FC94B}">
              <ma14:wrappingTextBoxFlag xmlns:ma14="http://schemas.microsoft.com/office/mac/drawingml/2011/main" val="1"/>
            </a:ext>
          </a:extLst>
        </p:spPr>
        <p:txBody>
          <a:bodyPr lIns="35718" tIns="35718" rIns="35718" bIns="35718" anchor="t"/>
          <a:lstStyle>
            <a:lvl1pPr algn="ctr" defTabSz="410765">
              <a:defRPr sz="2000">
                <a:solidFill>
                  <a:srgbClr val="000000"/>
                </a:solidFill>
                <a:latin typeface="Arial"/>
                <a:ea typeface="Arial"/>
                <a:cs typeface="Arial"/>
                <a:sym typeface="Arial"/>
              </a:defRPr>
            </a:lvl1pPr>
          </a:lstStyle>
          <a:p>
            <a:pPr/>
            <a:fld id="{86CB4B4D-7CA3-9044-876B-883B54F8677D}" type="slidenum"/>
          </a:p>
        </p:txBody>
      </p:sp>
      <p:sp>
        <p:nvSpPr>
          <p:cNvPr id="80" name="Text Mining…"/>
          <p:cNvSpPr txBox="1"/>
          <p:nvPr>
            <p:ph type="body" idx="4294967295"/>
          </p:nvPr>
        </p:nvSpPr>
        <p:spPr>
          <a:xfrm>
            <a:off x="681954" y="1742860"/>
            <a:ext cx="10828092" cy="5504837"/>
          </a:xfrm>
          <a:prstGeom prst="rect">
            <a:avLst/>
          </a:prstGeom>
        </p:spPr>
        <p:txBody>
          <a:bodyPr lIns="45719" tIns="45719" rIns="45719" bIns="45719"/>
          <a:lstStyle/>
          <a:p>
            <a:pPr>
              <a:spcBef>
                <a:spcPts val="500"/>
              </a:spcBef>
              <a:defRPr sz="2400">
                <a:solidFill>
                  <a:srgbClr val="000000"/>
                </a:solidFill>
                <a:latin typeface="Arial"/>
                <a:ea typeface="Arial"/>
                <a:cs typeface="Arial"/>
                <a:sym typeface="Arial"/>
              </a:defRPr>
            </a:pPr>
            <a:r>
              <a:t>Text Mining</a:t>
            </a:r>
          </a:p>
          <a:p>
            <a:pPr lvl="1" marL="800100" indent="-342900">
              <a:spcBef>
                <a:spcPts val="500"/>
              </a:spcBef>
              <a:buChar char="•"/>
              <a:defRPr sz="2400">
                <a:solidFill>
                  <a:srgbClr val="000000"/>
                </a:solidFill>
                <a:latin typeface="Arial"/>
                <a:ea typeface="Arial"/>
                <a:cs typeface="Arial"/>
                <a:sym typeface="Arial"/>
              </a:defRPr>
            </a:pPr>
            <a:r>
              <a:t>The study of extracting high quality information from raw texts</a:t>
            </a:r>
          </a:p>
          <a:p>
            <a:pPr>
              <a:spcBef>
                <a:spcPts val="500"/>
              </a:spcBef>
              <a:defRPr sz="2400">
                <a:solidFill>
                  <a:srgbClr val="000000"/>
                </a:solidFill>
                <a:latin typeface="Arial"/>
                <a:ea typeface="Arial"/>
                <a:cs typeface="Arial"/>
                <a:sym typeface="Arial"/>
              </a:defRPr>
            </a:pPr>
          </a:p>
          <a:p>
            <a:pPr>
              <a:spcBef>
                <a:spcPts val="500"/>
              </a:spcBef>
              <a:defRPr sz="2400">
                <a:solidFill>
                  <a:srgbClr val="000000"/>
                </a:solidFill>
                <a:latin typeface="Arial"/>
                <a:ea typeface="Arial"/>
                <a:cs typeface="Arial"/>
                <a:sym typeface="Arial"/>
              </a:defRPr>
            </a:pPr>
          </a:p>
          <a:p>
            <a:pPr>
              <a:spcBef>
                <a:spcPts val="500"/>
              </a:spcBef>
              <a:defRPr sz="2400">
                <a:solidFill>
                  <a:srgbClr val="000000"/>
                </a:solidFill>
                <a:latin typeface="Arial"/>
                <a:ea typeface="Arial"/>
                <a:cs typeface="Arial"/>
                <a:sym typeface="Arial"/>
              </a:defRPr>
            </a:pPr>
            <a:r>
              <a:t>Information retrieval</a:t>
            </a:r>
          </a:p>
          <a:p>
            <a:pPr lvl="1" marL="800100" indent="-342900">
              <a:spcBef>
                <a:spcPts val="500"/>
              </a:spcBef>
              <a:buChar char="•"/>
              <a:defRPr sz="2400">
                <a:solidFill>
                  <a:srgbClr val="000000"/>
                </a:solidFill>
                <a:latin typeface="Arial"/>
                <a:ea typeface="Arial"/>
                <a:cs typeface="Arial"/>
                <a:sym typeface="Arial"/>
              </a:defRPr>
            </a:pPr>
            <a:r>
              <a:t>The study of retrieving relevant information/resources/knowledge to an </a:t>
            </a:r>
            <a:r>
              <a:rPr b="1">
                <a:solidFill>
                  <a:srgbClr val="FF2600"/>
                </a:solidFill>
              </a:rPr>
              <a:t>information need</a:t>
            </a:r>
          </a:p>
        </p:txBody>
      </p:sp>
    </p:spTree>
  </p:cSld>
  <p:clrMapOvr>
    <a:masterClrMapping/>
  </p:clrMapOvr>
  <p:transition xmlns:p14="http://schemas.microsoft.com/office/powerpoint/2010/main" spd="med" advClick="1"/>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5" name="Final Project"/>
          <p:cNvSpPr txBox="1"/>
          <p:nvPr>
            <p:ph type="title" idx="4294967295"/>
          </p:nvPr>
        </p:nvSpPr>
        <p:spPr>
          <a:xfrm>
            <a:off x="374160" y="414337"/>
            <a:ext cx="10550771" cy="657450"/>
          </a:xfrm>
          <a:prstGeom prst="rect">
            <a:avLst/>
          </a:prstGeom>
        </p:spPr>
        <p:txBody>
          <a:bodyPr lIns="45719" tIns="45719" rIns="45719" bIns="45719" anchor="t"/>
          <a:lstStyle>
            <a:lvl1pPr algn="l">
              <a:defRPr b="1" sz="3000">
                <a:solidFill>
                  <a:srgbClr val="000000"/>
                </a:solidFill>
                <a:latin typeface="Arial"/>
                <a:ea typeface="Arial"/>
                <a:cs typeface="Arial"/>
                <a:sym typeface="Arial"/>
              </a:defRPr>
            </a:lvl1pPr>
          </a:lstStyle>
          <a:p>
            <a:pPr/>
            <a:r>
              <a:t>Final Project</a:t>
            </a:r>
          </a:p>
        </p:txBody>
      </p:sp>
      <p:sp>
        <p:nvSpPr>
          <p:cNvPr id="496" name="Students choose a topic; for each topic, they pick 2-3 coherent papers, and write a summary for the paper"/>
          <p:cNvSpPr txBox="1"/>
          <p:nvPr/>
        </p:nvSpPr>
        <p:spPr>
          <a:xfrm>
            <a:off x="2269051" y="1483815"/>
            <a:ext cx="6376441" cy="617360"/>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b="1">
                <a:solidFill>
                  <a:srgbClr val="FF2600"/>
                </a:solidFill>
                <a:latin typeface="Arial"/>
                <a:ea typeface="Arial"/>
                <a:cs typeface="Arial"/>
                <a:sym typeface="Arial"/>
              </a:defRPr>
            </a:lvl1pPr>
          </a:lstStyle>
          <a:p>
            <a:pPr/>
            <a:r>
              <a:t>Students choose a topic; for each topic, they pick 2-3 coherent papers, and write a summary for the paper</a:t>
            </a:r>
          </a:p>
        </p:txBody>
      </p:sp>
      <p:sp>
        <p:nvSpPr>
          <p:cNvPr id="497" name="Students who share the same interest are categorized into groups; each group propose a novel research topic motivated by their survey"/>
          <p:cNvSpPr txBox="1"/>
          <p:nvPr/>
        </p:nvSpPr>
        <p:spPr>
          <a:xfrm>
            <a:off x="2301977" y="2680760"/>
            <a:ext cx="9460302" cy="617361"/>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b="1">
                <a:solidFill>
                  <a:srgbClr val="FF2600"/>
                </a:solidFill>
                <a:latin typeface="Arial"/>
                <a:ea typeface="Arial"/>
                <a:cs typeface="Arial"/>
                <a:sym typeface="Arial"/>
              </a:defRPr>
            </a:lvl1pPr>
          </a:lstStyle>
          <a:p>
            <a:pPr/>
            <a:r>
              <a:t>Students who share the same interest are categorized into groups; each group propose a novel research topic motivated by their survey</a:t>
            </a:r>
          </a:p>
        </p:txBody>
      </p:sp>
      <p:sp>
        <p:nvSpPr>
          <p:cNvPr id="498" name="Deliver a presentation in Week 14"/>
          <p:cNvSpPr txBox="1"/>
          <p:nvPr/>
        </p:nvSpPr>
        <p:spPr>
          <a:xfrm>
            <a:off x="2301977" y="4271092"/>
            <a:ext cx="9460302" cy="350660"/>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b="1">
                <a:solidFill>
                  <a:srgbClr val="FF2600"/>
                </a:solidFill>
                <a:latin typeface="Arial"/>
                <a:ea typeface="Arial"/>
                <a:cs typeface="Arial"/>
                <a:sym typeface="Arial"/>
              </a:defRPr>
            </a:pPr>
            <a:r>
              <a:t>D</a:t>
            </a:r>
            <a:r>
              <a:t>eliver a presentation in Week 14</a:t>
            </a:r>
          </a:p>
        </p:txBody>
      </p:sp>
      <p:sp>
        <p:nvSpPr>
          <p:cNvPr id="499" name="Submit their implementation (code in Python) as well as an 8-page academic paper as their final project."/>
          <p:cNvSpPr txBox="1"/>
          <p:nvPr/>
        </p:nvSpPr>
        <p:spPr>
          <a:xfrm>
            <a:off x="2301977" y="4890629"/>
            <a:ext cx="9460302" cy="61736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b="1">
                <a:solidFill>
                  <a:srgbClr val="FF2600"/>
                </a:solidFill>
                <a:latin typeface="Arial"/>
                <a:ea typeface="Arial"/>
                <a:cs typeface="Arial"/>
                <a:sym typeface="Arial"/>
              </a:defRPr>
            </a:pPr>
            <a:r>
              <a:t>S</a:t>
            </a:r>
            <a:r>
              <a:t>ubmit their implementation</a:t>
            </a:r>
            <a:r>
              <a:t> (code in Python) as well as an </a:t>
            </a:r>
            <a:r>
              <a:t>8-page</a:t>
            </a:r>
            <a:r>
              <a:t> academic paper as their final project. </a:t>
            </a:r>
          </a:p>
        </p:txBody>
      </p:sp>
      <p:sp>
        <p:nvSpPr>
          <p:cNvPr id="500" name="Oct 19…"/>
          <p:cNvSpPr txBox="1"/>
          <p:nvPr/>
        </p:nvSpPr>
        <p:spPr>
          <a:xfrm>
            <a:off x="872744" y="1492172"/>
            <a:ext cx="1128970" cy="742698"/>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lnSpc>
                <a:spcPts val="4000"/>
              </a:lnSpc>
              <a:defRPr b="1" i="1" sz="2200">
                <a:solidFill>
                  <a:srgbClr val="000000"/>
                </a:solidFill>
                <a:latin typeface="Arial"/>
                <a:ea typeface="Arial"/>
                <a:cs typeface="Arial"/>
                <a:sym typeface="Arial"/>
              </a:defRPr>
            </a:pPr>
            <a:r>
              <a:t>Oct 19</a:t>
            </a:r>
          </a:p>
          <a:p>
            <a:pPr>
              <a:lnSpc>
                <a:spcPts val="4000"/>
              </a:lnSpc>
              <a:defRPr b="1" i="1" sz="2200">
                <a:solidFill>
                  <a:srgbClr val="000000"/>
                </a:solidFill>
                <a:latin typeface="Arial"/>
                <a:ea typeface="Arial"/>
                <a:cs typeface="Arial"/>
                <a:sym typeface="Arial"/>
              </a:defRPr>
            </a:pPr>
            <a:r>
              <a:t>- Oct 26</a:t>
            </a:r>
          </a:p>
        </p:txBody>
      </p:sp>
      <p:sp>
        <p:nvSpPr>
          <p:cNvPr id="501" name="Oct 26 - Nov 16"/>
          <p:cNvSpPr txBox="1"/>
          <p:nvPr/>
        </p:nvSpPr>
        <p:spPr>
          <a:xfrm>
            <a:off x="872744" y="2649841"/>
            <a:ext cx="1276750" cy="74269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nSpc>
                <a:spcPts val="4000"/>
              </a:lnSpc>
              <a:defRPr b="1" i="1" sz="2200">
                <a:solidFill>
                  <a:srgbClr val="000000"/>
                </a:solidFill>
                <a:latin typeface="Arial"/>
                <a:ea typeface="Arial"/>
                <a:cs typeface="Arial"/>
                <a:sym typeface="Arial"/>
              </a:defRPr>
            </a:lvl1pPr>
          </a:lstStyle>
          <a:p>
            <a:pPr/>
            <a:r>
              <a:t>Oct 26 - Nov 16</a:t>
            </a:r>
          </a:p>
        </p:txBody>
      </p:sp>
      <p:sp>
        <p:nvSpPr>
          <p:cNvPr id="502" name="Dec 14"/>
          <p:cNvSpPr txBox="1"/>
          <p:nvPr/>
        </p:nvSpPr>
        <p:spPr>
          <a:xfrm>
            <a:off x="872744" y="4219308"/>
            <a:ext cx="1276750" cy="412498"/>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nSpc>
                <a:spcPts val="4000"/>
              </a:lnSpc>
              <a:defRPr b="1" i="1" sz="2200">
                <a:solidFill>
                  <a:srgbClr val="000000"/>
                </a:solidFill>
                <a:latin typeface="Arial"/>
                <a:ea typeface="Arial"/>
                <a:cs typeface="Arial"/>
                <a:sym typeface="Arial"/>
              </a:defRPr>
            </a:lvl1pPr>
          </a:lstStyle>
          <a:p>
            <a:pPr/>
            <a:r>
              <a:t>Dec 14</a:t>
            </a:r>
          </a:p>
        </p:txBody>
      </p:sp>
      <p:sp>
        <p:nvSpPr>
          <p:cNvPr id="503" name="Dec 20"/>
          <p:cNvSpPr txBox="1"/>
          <p:nvPr/>
        </p:nvSpPr>
        <p:spPr>
          <a:xfrm>
            <a:off x="872744" y="4970594"/>
            <a:ext cx="1276750" cy="41249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nSpc>
                <a:spcPts val="4000"/>
              </a:lnSpc>
              <a:defRPr b="1" i="1" sz="2200">
                <a:solidFill>
                  <a:srgbClr val="000000"/>
                </a:solidFill>
                <a:latin typeface="Arial"/>
                <a:ea typeface="Arial"/>
                <a:cs typeface="Arial"/>
                <a:sym typeface="Arial"/>
              </a:defRPr>
            </a:lvl1pPr>
          </a:lstStyle>
          <a:p>
            <a:pPr/>
            <a:r>
              <a:t>Dec 20</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49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49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0" presetID="1" grpId="3" fill="hold">
                                  <p:stCondLst>
                                    <p:cond delay="0"/>
                                  </p:stCondLst>
                                  <p:iterate type="el" backwards="0">
                                    <p:tmAbs val="0"/>
                                  </p:iterate>
                                  <p:childTnLst>
                                    <p:set>
                                      <p:cBhvr>
                                        <p:cTn id="14" fill="hold"/>
                                        <p:tgtEl>
                                          <p:spTgt spid="49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0" presetID="1" grpId="4" fill="hold">
                                  <p:stCondLst>
                                    <p:cond delay="0"/>
                                  </p:stCondLst>
                                  <p:iterate type="el" backwards="0">
                                    <p:tmAbs val="0"/>
                                  </p:iterate>
                                  <p:childTnLst>
                                    <p:set>
                                      <p:cBhvr>
                                        <p:cTn id="18" fill="hold"/>
                                        <p:tgtEl>
                                          <p:spTgt spid="49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99" grpId="4"/>
      <p:bldP build="whole" bldLvl="1" animBg="1" rev="0" advAuto="0" spid="496" grpId="1"/>
      <p:bldP build="whole" bldLvl="1" animBg="1" rev="0" advAuto="0" spid="497" grpId="2"/>
      <p:bldP build="whole" bldLvl="1" animBg="1" rev="0" advAuto="0" spid="498" grpId="3"/>
    </p:bldLst>
  </p:timing>
</p:sld>
</file>

<file path=ppt/slides/slide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07" name="Grading"/>
          <p:cNvSpPr txBox="1"/>
          <p:nvPr>
            <p:ph type="title" idx="4294967295"/>
          </p:nvPr>
        </p:nvSpPr>
        <p:spPr>
          <a:xfrm>
            <a:off x="374160" y="414337"/>
            <a:ext cx="10550771" cy="657450"/>
          </a:xfrm>
          <a:prstGeom prst="rect">
            <a:avLst/>
          </a:prstGeom>
          <a:solidFill>
            <a:srgbClr val="FFFFFF"/>
          </a:solidFill>
        </p:spPr>
        <p:txBody>
          <a:bodyPr lIns="45719" tIns="45719" rIns="45719" bIns="45719" anchor="t"/>
          <a:lstStyle>
            <a:lvl1pPr algn="l">
              <a:defRPr b="1" sz="3000">
                <a:solidFill>
                  <a:srgbClr val="000000"/>
                </a:solidFill>
                <a:latin typeface="Arial"/>
                <a:ea typeface="Arial"/>
                <a:cs typeface="Arial"/>
                <a:sym typeface="Arial"/>
              </a:defRPr>
            </a:lvl1pPr>
          </a:lstStyle>
          <a:p>
            <a:pPr/>
            <a:r>
              <a:t>Grading</a:t>
            </a:r>
          </a:p>
        </p:txBody>
      </p:sp>
      <p:sp>
        <p:nvSpPr>
          <p:cNvPr id="508" name="Homework - 40%, Midterm - 30%, Project - 30%…"/>
          <p:cNvSpPr txBox="1"/>
          <p:nvPr>
            <p:ph type="body" idx="4294967295"/>
          </p:nvPr>
        </p:nvSpPr>
        <p:spPr>
          <a:xfrm>
            <a:off x="681954" y="1742860"/>
            <a:ext cx="10828092" cy="5504837"/>
          </a:xfrm>
          <a:prstGeom prst="rect">
            <a:avLst/>
          </a:prstGeom>
        </p:spPr>
        <p:txBody>
          <a:bodyPr lIns="45719" tIns="45719" rIns="45719" bIns="45719"/>
          <a:lstStyle/>
          <a:p>
            <a:pPr marL="342899" indent="-342899">
              <a:spcBef>
                <a:spcPts val="500"/>
              </a:spcBef>
              <a:defRPr sz="2200">
                <a:solidFill>
                  <a:srgbClr val="000000"/>
                </a:solidFill>
                <a:latin typeface="Arial"/>
                <a:ea typeface="Arial"/>
                <a:cs typeface="Arial"/>
                <a:sym typeface="Arial"/>
              </a:defRPr>
            </a:pPr>
            <a:r>
              <a:t>Homework - 40%, Midterm - 30%, Project - 30%</a:t>
            </a:r>
          </a:p>
          <a:p>
            <a:pPr marL="342899" indent="-342899">
              <a:spcBef>
                <a:spcPts val="500"/>
              </a:spcBef>
              <a:defRPr sz="2200">
                <a:solidFill>
                  <a:srgbClr val="000000"/>
                </a:solidFill>
                <a:latin typeface="Arial"/>
                <a:ea typeface="Arial"/>
                <a:cs typeface="Arial"/>
                <a:sym typeface="Arial"/>
              </a:defRPr>
            </a:pPr>
          </a:p>
          <a:p>
            <a:pPr marL="342899" indent="-342899">
              <a:spcBef>
                <a:spcPts val="500"/>
              </a:spcBef>
              <a:defRPr sz="2000">
                <a:solidFill>
                  <a:srgbClr val="000000"/>
                </a:solidFill>
                <a:latin typeface="Arial"/>
                <a:ea typeface="Arial"/>
                <a:cs typeface="Arial"/>
                <a:sym typeface="Arial"/>
              </a:defRPr>
            </a:pPr>
            <a:r>
              <a:t>Late policy</a:t>
            </a:r>
          </a:p>
          <a:p>
            <a:pPr lvl="1" marL="800100" indent="-342900">
              <a:spcBef>
                <a:spcPts val="500"/>
              </a:spcBef>
              <a:buChar char="•"/>
              <a:defRPr sz="2000">
                <a:solidFill>
                  <a:srgbClr val="000000"/>
                </a:solidFill>
                <a:latin typeface="Arial"/>
                <a:ea typeface="Arial"/>
                <a:cs typeface="Arial"/>
                <a:sym typeface="Arial"/>
              </a:defRPr>
            </a:pPr>
            <a:r>
              <a:t>Submit within 24 hours of deadline - 90%, within 48 hours - 70%, 0 if code not compile</a:t>
            </a:r>
          </a:p>
          <a:p>
            <a:pPr lvl="1" marL="800100" indent="-342900">
              <a:spcBef>
                <a:spcPts val="500"/>
              </a:spcBef>
              <a:buChar char="•"/>
              <a:defRPr sz="2000">
                <a:solidFill>
                  <a:srgbClr val="000000"/>
                </a:solidFill>
                <a:latin typeface="Arial"/>
                <a:ea typeface="Arial"/>
                <a:cs typeface="Arial"/>
                <a:sym typeface="Arial"/>
              </a:defRPr>
            </a:pPr>
            <a:r>
              <a:t>Late by over 48 hours are generally not permitted</a:t>
            </a:r>
          </a:p>
          <a:p>
            <a:pPr lvl="2" marL="1257300" indent="-342900">
              <a:spcBef>
                <a:spcPts val="500"/>
              </a:spcBef>
              <a:defRPr b="1" sz="2000">
                <a:solidFill>
                  <a:srgbClr val="008F00"/>
                </a:solidFill>
                <a:latin typeface="Arial"/>
                <a:ea typeface="Arial"/>
                <a:cs typeface="Arial"/>
                <a:sym typeface="Arial"/>
              </a:defRPr>
            </a:pPr>
            <a:r>
              <a:t>Medical conditions</a:t>
            </a:r>
          </a:p>
          <a:p>
            <a:pPr lvl="2" marL="1257300" indent="-342900">
              <a:spcBef>
                <a:spcPts val="500"/>
              </a:spcBef>
              <a:defRPr b="1" sz="2000">
                <a:solidFill>
                  <a:srgbClr val="4F8F00"/>
                </a:solidFill>
                <a:latin typeface="Arial"/>
                <a:ea typeface="Arial"/>
                <a:cs typeface="Arial"/>
                <a:sym typeface="Arial"/>
              </a:defRPr>
            </a:pPr>
            <a:r>
              <a:t>A sudden increase in family duty</a:t>
            </a:r>
          </a:p>
          <a:p>
            <a:pPr lvl="2" marL="1257300" indent="-342900">
              <a:spcBef>
                <a:spcPts val="500"/>
              </a:spcBef>
              <a:defRPr b="1" sz="2000">
                <a:solidFill>
                  <a:srgbClr val="FF2600"/>
                </a:solidFill>
                <a:latin typeface="Arial"/>
                <a:ea typeface="Arial"/>
                <a:cs typeface="Arial"/>
                <a:sym typeface="Arial"/>
              </a:defRPr>
            </a:pPr>
            <a:r>
              <a:t>Too much workload from other courses </a:t>
            </a:r>
          </a:p>
          <a:p>
            <a:pPr lvl="2" marL="1257300" indent="-342900">
              <a:spcBef>
                <a:spcPts val="500"/>
              </a:spcBef>
              <a:defRPr b="1" sz="2000">
                <a:solidFill>
                  <a:srgbClr val="FF2600"/>
                </a:solidFill>
                <a:latin typeface="Arial"/>
                <a:ea typeface="Arial"/>
                <a:cs typeface="Arial"/>
                <a:sym typeface="Arial"/>
              </a:defRPr>
            </a:pPr>
            <a:r>
              <a:t>The assignment is too difficult </a:t>
            </a:r>
          </a:p>
        </p:txBody>
      </p:sp>
      <p:pic>
        <p:nvPicPr>
          <p:cNvPr id="509" name="Image" descr="Image"/>
          <p:cNvPicPr>
            <a:picLocks noChangeAspect="1"/>
          </p:cNvPicPr>
          <p:nvPr/>
        </p:nvPicPr>
        <p:blipFill>
          <a:blip r:embed="rId3">
            <a:extLst/>
          </a:blip>
          <a:stretch>
            <a:fillRect/>
          </a:stretch>
        </p:blipFill>
        <p:spPr>
          <a:xfrm>
            <a:off x="7693762" y="3538438"/>
            <a:ext cx="804648" cy="514728"/>
          </a:xfrm>
          <a:prstGeom prst="rect">
            <a:avLst/>
          </a:prstGeom>
          <a:ln w="12700">
            <a:miter lim="400000"/>
          </a:ln>
        </p:spPr>
      </p:pic>
      <p:pic>
        <p:nvPicPr>
          <p:cNvPr id="510" name="Image" descr="Image"/>
          <p:cNvPicPr>
            <a:picLocks noChangeAspect="1"/>
          </p:cNvPicPr>
          <p:nvPr/>
        </p:nvPicPr>
        <p:blipFill>
          <a:blip r:embed="rId3">
            <a:extLst/>
          </a:blip>
          <a:stretch>
            <a:fillRect/>
          </a:stretch>
        </p:blipFill>
        <p:spPr>
          <a:xfrm>
            <a:off x="7704215" y="3999923"/>
            <a:ext cx="783743" cy="501355"/>
          </a:xfrm>
          <a:prstGeom prst="rect">
            <a:avLst/>
          </a:prstGeom>
          <a:ln w="12700">
            <a:miter lim="400000"/>
          </a:ln>
        </p:spPr>
      </p:pic>
      <p:pic>
        <p:nvPicPr>
          <p:cNvPr id="511" name="Image" descr="Image"/>
          <p:cNvPicPr>
            <a:picLocks noChangeAspect="1"/>
          </p:cNvPicPr>
          <p:nvPr/>
        </p:nvPicPr>
        <p:blipFill>
          <a:blip r:embed="rId3">
            <a:extLst/>
          </a:blip>
          <a:stretch>
            <a:fillRect/>
          </a:stretch>
        </p:blipFill>
        <p:spPr>
          <a:xfrm>
            <a:off x="7371298" y="4428482"/>
            <a:ext cx="804648" cy="514728"/>
          </a:xfrm>
          <a:prstGeom prst="rect">
            <a:avLst/>
          </a:prstGeom>
          <a:ln w="12700">
            <a:miter lim="400000"/>
          </a:ln>
        </p:spPr>
      </p:pic>
      <p:pic>
        <p:nvPicPr>
          <p:cNvPr id="512" name="Image" descr="Image"/>
          <p:cNvPicPr>
            <a:picLocks noChangeAspect="1"/>
          </p:cNvPicPr>
          <p:nvPr/>
        </p:nvPicPr>
        <p:blipFill>
          <a:blip r:embed="rId3">
            <a:extLst/>
          </a:blip>
          <a:stretch>
            <a:fillRect/>
          </a:stretch>
        </p:blipFill>
        <p:spPr>
          <a:xfrm>
            <a:off x="7371298" y="4869062"/>
            <a:ext cx="804648" cy="514727"/>
          </a:xfrm>
          <a:prstGeom prst="rect">
            <a:avLst/>
          </a:prstGeom>
          <a:ln w="12700">
            <a:miter lim="400000"/>
          </a:ln>
        </p:spPr>
      </p:pic>
      <p:sp>
        <p:nvSpPr>
          <p:cNvPr id="513" name="Rectangle"/>
          <p:cNvSpPr/>
          <p:nvPr/>
        </p:nvSpPr>
        <p:spPr>
          <a:xfrm>
            <a:off x="8115975" y="3619760"/>
            <a:ext cx="557546" cy="924328"/>
          </a:xfrm>
          <a:prstGeom prst="rect">
            <a:avLst/>
          </a:prstGeom>
          <a:solidFill>
            <a:srgbClr val="FFFFFF"/>
          </a:solidFill>
          <a:ln w="12700">
            <a:miter lim="400000"/>
          </a:ln>
        </p:spPr>
        <p:txBody>
          <a:bodyPr lIns="45718" tIns="45718" rIns="45718" bIns="45718" anchor="ctr"/>
          <a:lstStyle/>
          <a:p>
            <a:pPr/>
          </a:p>
        </p:txBody>
      </p:sp>
      <p:sp>
        <p:nvSpPr>
          <p:cNvPr id="514" name="Rectangle"/>
          <p:cNvSpPr/>
          <p:nvPr/>
        </p:nvSpPr>
        <p:spPr>
          <a:xfrm>
            <a:off x="7239520" y="4520256"/>
            <a:ext cx="557546" cy="924329"/>
          </a:xfrm>
          <a:prstGeom prst="rect">
            <a:avLst/>
          </a:prstGeom>
          <a:solidFill>
            <a:srgbClr val="FFFFFF"/>
          </a:solidFill>
          <a:ln w="12700">
            <a:miter lim="400000"/>
          </a:ln>
        </p:spPr>
        <p:txBody>
          <a:bodyPr lIns="45718" tIns="45718" rIns="45718" bIns="45718" anchor="ctr"/>
          <a:lstStyle/>
          <a:p>
            <a:pPr/>
          </a:p>
        </p:txBody>
      </p:sp>
    </p:spTree>
  </p:cSld>
  <p:clrMapOvr>
    <a:masterClrMapping/>
  </p:clrMapOvr>
  <p:transition xmlns:p14="http://schemas.microsoft.com/office/powerpoint/2010/main" spd="med" advClick="1"/>
</p:sld>
</file>

<file path=ppt/slides/slide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18" name="Plagiarism policy"/>
          <p:cNvSpPr txBox="1"/>
          <p:nvPr>
            <p:ph type="title" idx="4294967295"/>
          </p:nvPr>
        </p:nvSpPr>
        <p:spPr>
          <a:xfrm>
            <a:off x="374160" y="414337"/>
            <a:ext cx="10550771" cy="657450"/>
          </a:xfrm>
          <a:prstGeom prst="rect">
            <a:avLst/>
          </a:prstGeom>
        </p:spPr>
        <p:txBody>
          <a:bodyPr lIns="45719" tIns="45719" rIns="45719" bIns="45719" anchor="t"/>
          <a:lstStyle>
            <a:lvl1pPr algn="l">
              <a:defRPr b="1" sz="3000">
                <a:solidFill>
                  <a:srgbClr val="000000"/>
                </a:solidFill>
                <a:latin typeface="Arial"/>
                <a:ea typeface="Arial"/>
                <a:cs typeface="Arial"/>
                <a:sym typeface="Arial"/>
              </a:defRPr>
            </a:lvl1pPr>
          </a:lstStyle>
          <a:p>
            <a:pPr/>
            <a:r>
              <a:t>Plagiarism policy</a:t>
            </a:r>
          </a:p>
        </p:txBody>
      </p:sp>
      <p:sp>
        <p:nvSpPr>
          <p:cNvPr id="519" name="We have a very powerful plagiarism detection pipeline, do not take the risk…"/>
          <p:cNvSpPr txBox="1"/>
          <p:nvPr>
            <p:ph type="body" idx="4294967295"/>
          </p:nvPr>
        </p:nvSpPr>
        <p:spPr>
          <a:xfrm>
            <a:off x="681954" y="1742860"/>
            <a:ext cx="10828092" cy="5504837"/>
          </a:xfrm>
          <a:prstGeom prst="rect">
            <a:avLst/>
          </a:prstGeom>
        </p:spPr>
        <p:txBody>
          <a:bodyPr lIns="45719" tIns="45719" rIns="45719" bIns="45719"/>
          <a:lstStyle/>
          <a:p>
            <a:pPr marL="342899" indent="-342899">
              <a:spcBef>
                <a:spcPts val="500"/>
              </a:spcBef>
              <a:defRPr b="1" sz="2200">
                <a:solidFill>
                  <a:srgbClr val="FF2600"/>
                </a:solidFill>
                <a:latin typeface="Arial"/>
                <a:ea typeface="Arial"/>
                <a:cs typeface="Arial"/>
                <a:sym typeface="Arial"/>
              </a:defRPr>
            </a:pPr>
            <a:r>
              <a:t>We have a very powerful plagiarism detection pipeline, do not take the risk</a:t>
            </a:r>
          </a:p>
          <a:p>
            <a:pPr marL="342899" indent="-342899">
              <a:spcBef>
                <a:spcPts val="500"/>
              </a:spcBef>
              <a:defRPr b="1" sz="2200">
                <a:solidFill>
                  <a:srgbClr val="FF2600"/>
                </a:solidFill>
                <a:latin typeface="Arial"/>
                <a:ea typeface="Arial"/>
                <a:cs typeface="Arial"/>
                <a:sym typeface="Arial"/>
              </a:defRPr>
            </a:pPr>
          </a:p>
          <a:p>
            <a:pPr marL="342899" indent="-342899">
              <a:spcBef>
                <a:spcPts val="500"/>
              </a:spcBef>
              <a:defRPr b="1" sz="2200">
                <a:solidFill>
                  <a:srgbClr val="FF2600"/>
                </a:solidFill>
                <a:latin typeface="Arial"/>
                <a:ea typeface="Arial"/>
                <a:cs typeface="Arial"/>
                <a:sym typeface="Arial"/>
              </a:defRPr>
            </a:pPr>
            <a:r>
              <a:t>Cheating case in CS284</a:t>
            </a:r>
          </a:p>
          <a:p>
            <a:pPr lvl="1" marL="800100" indent="-342900">
              <a:spcBef>
                <a:spcPts val="500"/>
              </a:spcBef>
              <a:buChar char="•"/>
              <a:defRPr b="1" sz="2200">
                <a:solidFill>
                  <a:srgbClr val="FF2600"/>
                </a:solidFill>
                <a:latin typeface="Arial"/>
                <a:ea typeface="Arial"/>
                <a:cs typeface="Arial"/>
                <a:sym typeface="Arial"/>
              </a:defRPr>
            </a:pPr>
            <a:r>
              <a:t>A student put all his homework on a GitHub public repo</a:t>
            </a:r>
          </a:p>
          <a:p>
            <a:pPr lvl="1" marL="800100" indent="-342900">
              <a:spcBef>
                <a:spcPts val="500"/>
              </a:spcBef>
              <a:buChar char="•"/>
              <a:defRPr b="1" sz="2200">
                <a:solidFill>
                  <a:srgbClr val="FF2600"/>
                </a:solidFill>
                <a:latin typeface="Arial"/>
                <a:ea typeface="Arial"/>
                <a:cs typeface="Arial"/>
                <a:sym typeface="Arial"/>
              </a:defRPr>
            </a:pPr>
            <a:r>
              <a:t>In the end, we found 8+ students copied his code</a:t>
            </a:r>
          </a:p>
        </p:txBody>
      </p:sp>
      <p:sp>
        <p:nvSpPr>
          <p:cNvPr id="520" name="Rectangle"/>
          <p:cNvSpPr/>
          <p:nvPr/>
        </p:nvSpPr>
        <p:spPr>
          <a:xfrm>
            <a:off x="1072451" y="2126597"/>
            <a:ext cx="5773872" cy="485440"/>
          </a:xfrm>
          <a:prstGeom prst="rect">
            <a:avLst/>
          </a:prstGeom>
          <a:solidFill>
            <a:srgbClr val="FFFFFF"/>
          </a:solidFill>
          <a:ln w="12700">
            <a:miter lim="400000"/>
          </a:ln>
        </p:spPr>
        <p:txBody>
          <a:bodyPr lIns="45718" tIns="45718" rIns="45718" bIns="45718" anchor="ctr"/>
          <a:lstStyle/>
          <a:p>
            <a:pPr/>
          </a:p>
        </p:txBody>
      </p:sp>
      <p:pic>
        <p:nvPicPr>
          <p:cNvPr id="521" name="Image" descr="Image"/>
          <p:cNvPicPr>
            <a:picLocks noChangeAspect="1"/>
          </p:cNvPicPr>
          <p:nvPr/>
        </p:nvPicPr>
        <p:blipFill>
          <a:blip r:embed="rId3">
            <a:extLst/>
          </a:blip>
          <a:stretch>
            <a:fillRect/>
          </a:stretch>
        </p:blipFill>
        <p:spPr>
          <a:xfrm>
            <a:off x="135884" y="3887133"/>
            <a:ext cx="12192001" cy="2303152"/>
          </a:xfrm>
          <a:prstGeom prst="rect">
            <a:avLst/>
          </a:prstGeom>
          <a:ln w="12700">
            <a:miter lim="400000"/>
          </a:ln>
        </p:spPr>
      </p:pic>
      <p:sp>
        <p:nvSpPr>
          <p:cNvPr id="522" name="Rectangle"/>
          <p:cNvSpPr/>
          <p:nvPr/>
        </p:nvSpPr>
        <p:spPr>
          <a:xfrm>
            <a:off x="1354673" y="4938362"/>
            <a:ext cx="447058" cy="319953"/>
          </a:xfrm>
          <a:prstGeom prst="rect">
            <a:avLst/>
          </a:prstGeom>
          <a:solidFill>
            <a:srgbClr val="FFFFFF"/>
          </a:solidFill>
          <a:ln w="12700">
            <a:miter lim="400000"/>
          </a:ln>
        </p:spPr>
        <p:txBody>
          <a:bodyPr lIns="45718" tIns="45718" rIns="45718" bIns="45718" anchor="ctr"/>
          <a:lstStyle/>
          <a:p>
            <a:pPr/>
          </a:p>
        </p:txBody>
      </p:sp>
      <p:sp>
        <p:nvSpPr>
          <p:cNvPr id="523" name="Rectangle"/>
          <p:cNvSpPr/>
          <p:nvPr/>
        </p:nvSpPr>
        <p:spPr>
          <a:xfrm>
            <a:off x="687271" y="3842401"/>
            <a:ext cx="1334718" cy="319953"/>
          </a:xfrm>
          <a:prstGeom prst="rect">
            <a:avLst/>
          </a:prstGeom>
          <a:solidFill>
            <a:srgbClr val="FFFFFF"/>
          </a:solidFill>
          <a:ln w="12700">
            <a:miter lim="400000"/>
          </a:ln>
        </p:spPr>
        <p:txBody>
          <a:bodyPr lIns="45718" tIns="45718" rIns="45718" bIns="45718" anchor="ctr"/>
          <a:lstStyle/>
          <a:p>
            <a:pPr/>
          </a:p>
        </p:txBody>
      </p:sp>
      <p:sp>
        <p:nvSpPr>
          <p:cNvPr id="524" name="Rectangle"/>
          <p:cNvSpPr/>
          <p:nvPr/>
        </p:nvSpPr>
        <p:spPr>
          <a:xfrm>
            <a:off x="687271" y="5798616"/>
            <a:ext cx="1334718" cy="319953"/>
          </a:xfrm>
          <a:prstGeom prst="rect">
            <a:avLst/>
          </a:prstGeom>
          <a:solidFill>
            <a:srgbClr val="FFFFFF"/>
          </a:solidFill>
          <a:ln w="12700">
            <a:miter lim="400000"/>
          </a:ln>
        </p:spPr>
        <p:txBody>
          <a:bodyPr lIns="45718" tIns="45718" rIns="45718" bIns="45718" anchor="ctr"/>
          <a:lstStyle/>
          <a:p>
            <a:pPr/>
          </a:p>
        </p:txBody>
      </p:sp>
    </p:spTree>
  </p:cSld>
  <p:clrMapOvr>
    <a:masterClrMapping/>
  </p:clrMapOvr>
  <p:transition xmlns:p14="http://schemas.microsoft.com/office/powerpoint/2010/main" spd="med" advClick="1"/>
</p:sld>
</file>

<file path=ppt/slides/slide4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28" name="Question answering"/>
          <p:cNvSpPr txBox="1"/>
          <p:nvPr>
            <p:ph type="title" idx="4294967295"/>
          </p:nvPr>
        </p:nvSpPr>
        <p:spPr>
          <a:xfrm>
            <a:off x="374160" y="414337"/>
            <a:ext cx="10550771" cy="657450"/>
          </a:xfrm>
          <a:prstGeom prst="rect">
            <a:avLst/>
          </a:prstGeom>
        </p:spPr>
        <p:txBody>
          <a:bodyPr lIns="45719" tIns="45719" rIns="45719" bIns="45719" anchor="t"/>
          <a:lstStyle>
            <a:lvl1pPr algn="l">
              <a:defRPr b="1" sz="3000">
                <a:solidFill>
                  <a:srgbClr val="000000"/>
                </a:solidFill>
                <a:latin typeface="Arial"/>
                <a:ea typeface="Arial"/>
                <a:cs typeface="Arial"/>
                <a:sym typeface="Arial"/>
              </a:defRPr>
            </a:lvl1pPr>
          </a:lstStyle>
          <a:p>
            <a:pPr/>
            <a:r>
              <a:t>Question answering</a:t>
            </a:r>
          </a:p>
        </p:txBody>
      </p:sp>
      <p:pic>
        <p:nvPicPr>
          <p:cNvPr id="529" name="Image" descr="Image"/>
          <p:cNvPicPr>
            <a:picLocks noChangeAspect="1"/>
          </p:cNvPicPr>
          <p:nvPr/>
        </p:nvPicPr>
        <p:blipFill>
          <a:blip r:embed="rId3">
            <a:extLst/>
          </a:blip>
          <a:stretch>
            <a:fillRect/>
          </a:stretch>
        </p:blipFill>
        <p:spPr>
          <a:xfrm>
            <a:off x="1013073" y="2407014"/>
            <a:ext cx="9956801" cy="3619501"/>
          </a:xfrm>
          <a:prstGeom prst="rect">
            <a:avLst/>
          </a:prstGeom>
          <a:ln w="12700">
            <a:miter lim="400000"/>
          </a:ln>
        </p:spPr>
      </p:pic>
      <p:sp>
        <p:nvSpPr>
          <p:cNvPr id="530" name="Please do not ask your questions in Canvas, most questions can be asked on Piazza, otherwise use emails"/>
          <p:cNvSpPr txBox="1"/>
          <p:nvPr>
            <p:ph type="body" idx="4294967295"/>
          </p:nvPr>
        </p:nvSpPr>
        <p:spPr>
          <a:xfrm>
            <a:off x="681954" y="1324646"/>
            <a:ext cx="10828092" cy="5504837"/>
          </a:xfrm>
          <a:prstGeom prst="rect">
            <a:avLst/>
          </a:prstGeom>
        </p:spPr>
        <p:txBody>
          <a:bodyPr lIns="45719" tIns="45719" rIns="45719" bIns="45719"/>
          <a:lstStyle>
            <a:lvl1pPr marL="342899" indent="-342899">
              <a:spcBef>
                <a:spcPts val="500"/>
              </a:spcBef>
              <a:defRPr b="1" sz="2200">
                <a:solidFill>
                  <a:srgbClr val="FF2600"/>
                </a:solidFill>
                <a:latin typeface="Arial"/>
                <a:ea typeface="Arial"/>
                <a:cs typeface="Arial"/>
                <a:sym typeface="Arial"/>
              </a:defRPr>
            </a:lvl1pPr>
          </a:lstStyle>
          <a:p>
            <a:pPr/>
            <a:r>
              <a:t>Please do not ask your questions in Canvas, most questions can be asked on Piazza, otherwise use emails</a:t>
            </a:r>
          </a:p>
        </p:txBody>
      </p:sp>
    </p:spTree>
  </p:cSld>
  <p:clrMapOvr>
    <a:masterClrMapping/>
  </p:clrMapOvr>
  <p:transition xmlns:p14="http://schemas.microsoft.com/office/powerpoint/2010/main" spd="med" advClick="1"/>
</p:sld>
</file>

<file path=ppt/slides/slide4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34" name="Question asking protocol"/>
          <p:cNvSpPr txBox="1"/>
          <p:nvPr>
            <p:ph type="title" idx="4294967295"/>
          </p:nvPr>
        </p:nvSpPr>
        <p:spPr>
          <a:xfrm>
            <a:off x="374160" y="414337"/>
            <a:ext cx="10550771" cy="657450"/>
          </a:xfrm>
          <a:prstGeom prst="rect">
            <a:avLst/>
          </a:prstGeom>
        </p:spPr>
        <p:txBody>
          <a:bodyPr lIns="45719" tIns="45719" rIns="45719" bIns="45719" anchor="t"/>
          <a:lstStyle>
            <a:lvl1pPr algn="l">
              <a:defRPr b="1" sz="3000">
                <a:solidFill>
                  <a:srgbClr val="000000"/>
                </a:solidFill>
                <a:latin typeface="Arial"/>
                <a:ea typeface="Arial"/>
                <a:cs typeface="Arial"/>
                <a:sym typeface="Arial"/>
              </a:defRPr>
            </a:lvl1pPr>
          </a:lstStyle>
          <a:p>
            <a:pPr/>
            <a:r>
              <a:t>Question asking protocol</a:t>
            </a:r>
          </a:p>
        </p:txBody>
      </p:sp>
      <p:sp>
        <p:nvSpPr>
          <p:cNvPr id="535" name="Regrading requests: email TA, cc myself, titled [CS589 regrading]…"/>
          <p:cNvSpPr txBox="1"/>
          <p:nvPr>
            <p:ph type="body" idx="4294967295"/>
          </p:nvPr>
        </p:nvSpPr>
        <p:spPr>
          <a:xfrm>
            <a:off x="681954" y="1742860"/>
            <a:ext cx="10828092" cy="5504837"/>
          </a:xfrm>
          <a:prstGeom prst="rect">
            <a:avLst/>
          </a:prstGeom>
        </p:spPr>
        <p:txBody>
          <a:bodyPr lIns="45719" tIns="45719" rIns="45719" bIns="45719"/>
          <a:lstStyle/>
          <a:p>
            <a:pPr marL="342899" indent="-342899">
              <a:spcBef>
                <a:spcPts val="500"/>
              </a:spcBef>
              <a:defRPr sz="2200">
                <a:solidFill>
                  <a:srgbClr val="000000"/>
                </a:solidFill>
                <a:latin typeface="Arial"/>
                <a:ea typeface="Arial"/>
                <a:cs typeface="Arial"/>
                <a:sym typeface="Arial"/>
              </a:defRPr>
            </a:pPr>
            <a:r>
              <a:t>Regrading requests: </a:t>
            </a:r>
            <a:r>
              <a:rPr b="1">
                <a:solidFill>
                  <a:srgbClr val="0433FF"/>
                </a:solidFill>
              </a:rPr>
              <a:t>email</a:t>
            </a:r>
            <a:r>
              <a:t> </a:t>
            </a:r>
            <a:r>
              <a:rPr b="1">
                <a:solidFill>
                  <a:srgbClr val="0433FF"/>
                </a:solidFill>
              </a:rPr>
              <a:t>TA</a:t>
            </a:r>
            <a:r>
              <a:t>, cc myself, titled [CS589 regrading]</a:t>
            </a:r>
          </a:p>
          <a:p>
            <a:pPr marL="342899" indent="-342899">
              <a:spcBef>
                <a:spcPts val="500"/>
              </a:spcBef>
              <a:defRPr sz="2200">
                <a:solidFill>
                  <a:srgbClr val="000000"/>
                </a:solidFill>
                <a:latin typeface="Arial"/>
                <a:ea typeface="Arial"/>
                <a:cs typeface="Arial"/>
                <a:sym typeface="Arial"/>
              </a:defRPr>
            </a:pPr>
            <a:r>
              <a:t>Deadline extension requests: </a:t>
            </a:r>
            <a:r>
              <a:rPr b="1">
                <a:solidFill>
                  <a:srgbClr val="0433FF"/>
                </a:solidFill>
              </a:rPr>
              <a:t>email</a:t>
            </a:r>
            <a:r>
              <a:t> myself, titled [CS589 deadline]</a:t>
            </a:r>
          </a:p>
          <a:p>
            <a:pPr marL="342899" indent="-342899">
              <a:spcBef>
                <a:spcPts val="500"/>
              </a:spcBef>
              <a:defRPr sz="2200">
                <a:solidFill>
                  <a:srgbClr val="000000"/>
                </a:solidFill>
                <a:latin typeface="Arial"/>
                <a:ea typeface="Arial"/>
                <a:cs typeface="Arial"/>
                <a:sym typeface="Arial"/>
              </a:defRPr>
            </a:pPr>
            <a:r>
              <a:t>Dropping: email myself, titled [CS589 drop]</a:t>
            </a:r>
          </a:p>
          <a:p>
            <a:pPr marL="342899" indent="-342899">
              <a:spcBef>
                <a:spcPts val="500"/>
              </a:spcBef>
              <a:defRPr sz="2200">
                <a:solidFill>
                  <a:srgbClr val="000000"/>
                </a:solidFill>
                <a:latin typeface="Arial"/>
                <a:ea typeface="Arial"/>
                <a:cs typeface="Arial"/>
                <a:sym typeface="Arial"/>
              </a:defRPr>
            </a:pPr>
            <a:r>
              <a:t>All technical questions: </a:t>
            </a:r>
            <a:r>
              <a:rPr b="1">
                <a:solidFill>
                  <a:srgbClr val="008F00"/>
                </a:solidFill>
              </a:rPr>
              <a:t>Piazza</a:t>
            </a:r>
          </a:p>
          <a:p>
            <a:pPr lvl="1" marL="800100" indent="-342900">
              <a:spcBef>
                <a:spcPts val="500"/>
              </a:spcBef>
              <a:buChar char="•"/>
              <a:defRPr sz="2200">
                <a:solidFill>
                  <a:srgbClr val="000000"/>
                </a:solidFill>
                <a:latin typeface="Arial"/>
                <a:ea typeface="Arial"/>
                <a:cs typeface="Arial"/>
                <a:sym typeface="Arial"/>
              </a:defRPr>
            </a:pPr>
            <a:r>
              <a:t>Homework description clarification</a:t>
            </a:r>
          </a:p>
          <a:p>
            <a:pPr lvl="1" marL="800100" indent="-342900">
              <a:spcBef>
                <a:spcPts val="500"/>
              </a:spcBef>
              <a:buChar char="•"/>
              <a:defRPr sz="2200">
                <a:solidFill>
                  <a:srgbClr val="000000"/>
                </a:solidFill>
                <a:latin typeface="Arial"/>
                <a:ea typeface="Arial"/>
                <a:cs typeface="Arial"/>
                <a:sym typeface="Arial"/>
              </a:defRPr>
            </a:pPr>
            <a:r>
              <a:t>Clarification on course materials</a:t>
            </a:r>
          </a:p>
          <a:p>
            <a:pPr marL="342899" indent="-342899">
              <a:spcBef>
                <a:spcPts val="500"/>
              </a:spcBef>
              <a:defRPr sz="2200">
                <a:solidFill>
                  <a:srgbClr val="000000"/>
                </a:solidFill>
                <a:latin typeface="Arial"/>
                <a:ea typeface="Arial"/>
                <a:cs typeface="Arial"/>
                <a:sym typeface="Arial"/>
              </a:defRPr>
            </a:pPr>
            <a:r>
              <a:t>Having trouble with homework: join my </a:t>
            </a:r>
            <a:r>
              <a:rPr b="1">
                <a:solidFill>
                  <a:srgbClr val="FF2600"/>
                </a:solidFill>
              </a:rPr>
              <a:t>office hour</a:t>
            </a:r>
            <a:r>
              <a:t> directly, no need to </a:t>
            </a:r>
            <a:r>
              <a:rPr b="1">
                <a:solidFill>
                  <a:srgbClr val="0433FF"/>
                </a:solidFill>
              </a:rPr>
              <a:t>email</a:t>
            </a:r>
            <a:r>
              <a:t> me</a:t>
            </a:r>
          </a:p>
          <a:p>
            <a:pPr lvl="1" marL="800100" indent="-342900">
              <a:spcBef>
                <a:spcPts val="500"/>
              </a:spcBef>
              <a:buChar char="•"/>
              <a:defRPr sz="2200">
                <a:solidFill>
                  <a:srgbClr val="000000"/>
                </a:solidFill>
                <a:latin typeface="Arial"/>
                <a:ea typeface="Arial"/>
                <a:cs typeface="Arial"/>
                <a:sym typeface="Arial"/>
              </a:defRPr>
            </a:pPr>
            <a:r>
              <a:t>If you have a time conflict, </a:t>
            </a:r>
            <a:r>
              <a:rPr b="1">
                <a:solidFill>
                  <a:srgbClr val="0433FF"/>
                </a:solidFill>
              </a:rPr>
              <a:t>email me</a:t>
            </a:r>
            <a:r>
              <a:t> &amp; schedule another time</a:t>
            </a:r>
          </a:p>
          <a:p>
            <a:pPr marL="342899" indent="-342899">
              <a:spcBef>
                <a:spcPts val="500"/>
              </a:spcBef>
              <a:defRPr sz="2200">
                <a:solidFill>
                  <a:srgbClr val="000000"/>
                </a:solidFill>
                <a:latin typeface="Arial"/>
                <a:ea typeface="Arial"/>
                <a:cs typeface="Arial"/>
                <a:sym typeface="Arial"/>
              </a:defRPr>
            </a:pPr>
            <a:r>
              <a:t>Project discussion: join my </a:t>
            </a:r>
            <a:r>
              <a:rPr b="1">
                <a:solidFill>
                  <a:srgbClr val="FF2600"/>
                </a:solidFill>
              </a:rPr>
              <a:t>office hour </a:t>
            </a:r>
            <a:endParaRPr b="1">
              <a:solidFill>
                <a:srgbClr val="FF2600"/>
              </a:solidFill>
            </a:endParaRPr>
          </a:p>
          <a:p>
            <a:pPr marL="342899" indent="-342899">
              <a:spcBef>
                <a:spcPts val="500"/>
              </a:spcBef>
              <a:defRPr sz="2200">
                <a:solidFill>
                  <a:srgbClr val="008F00"/>
                </a:solidFill>
                <a:latin typeface="Arial"/>
                <a:ea typeface="Arial"/>
                <a:cs typeface="Arial"/>
                <a:sym typeface="Arial"/>
              </a:defRPr>
            </a:pPr>
            <a:r>
              <a:rPr b="1"/>
              <a:t>Ask any common questions shared by the class on Piazza</a:t>
            </a:r>
          </a:p>
        </p:txBody>
      </p:sp>
    </p:spTree>
  </p:cSld>
  <p:clrMapOvr>
    <a:masterClrMapping/>
  </p:clrMapOvr>
  <p:transition xmlns:p14="http://schemas.microsoft.com/office/powerpoint/2010/main" spd="med" advClick="1"/>
</p:sld>
</file>

<file path=ppt/slides/slide4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39" name="Your workload"/>
          <p:cNvSpPr txBox="1"/>
          <p:nvPr>
            <p:ph type="title" idx="4294967295"/>
          </p:nvPr>
        </p:nvSpPr>
        <p:spPr>
          <a:xfrm>
            <a:off x="374160" y="414337"/>
            <a:ext cx="10550771" cy="657450"/>
          </a:xfrm>
          <a:prstGeom prst="rect">
            <a:avLst/>
          </a:prstGeom>
        </p:spPr>
        <p:txBody>
          <a:bodyPr lIns="45719" tIns="45719" rIns="45719" bIns="45719" anchor="t"/>
          <a:lstStyle>
            <a:lvl1pPr algn="l">
              <a:defRPr b="1" sz="3000">
                <a:solidFill>
                  <a:srgbClr val="000000"/>
                </a:solidFill>
                <a:latin typeface="Arial"/>
                <a:ea typeface="Arial"/>
                <a:cs typeface="Arial"/>
                <a:sym typeface="Arial"/>
              </a:defRPr>
            </a:lvl1pPr>
          </a:lstStyle>
          <a:p>
            <a:pPr/>
            <a:r>
              <a:t>Your workload</a:t>
            </a:r>
          </a:p>
        </p:txBody>
      </p:sp>
      <p:sp>
        <p:nvSpPr>
          <p:cNvPr id="540" name="Straight Connector 69"/>
          <p:cNvSpPr/>
          <p:nvPr/>
        </p:nvSpPr>
        <p:spPr>
          <a:xfrm flipH="1" flipV="1">
            <a:off x="3200400" y="4643437"/>
            <a:ext cx="3205131" cy="1"/>
          </a:xfrm>
          <a:prstGeom prst="line">
            <a:avLst/>
          </a:prstGeom>
          <a:solidFill>
            <a:srgbClr val="4F81BD"/>
          </a:solidFill>
          <a:ln w="76200">
            <a:solidFill>
              <a:schemeClr val="accent3">
                <a:lumOff val="16666"/>
              </a:schemeClr>
            </a:solidFill>
          </a:ln>
        </p:spPr>
        <p:txBody>
          <a:bodyPr lIns="45719" rIns="45719"/>
          <a:lstStyle/>
          <a:p>
            <a:pPr defTabSz="914400">
              <a:defRPr>
                <a:solidFill>
                  <a:srgbClr val="000000"/>
                </a:solidFill>
                <a:latin typeface="Calibri"/>
                <a:ea typeface="Calibri"/>
                <a:cs typeface="Calibri"/>
                <a:sym typeface="Calibri"/>
              </a:defRPr>
            </a:pPr>
          </a:p>
        </p:txBody>
      </p:sp>
      <p:sp>
        <p:nvSpPr>
          <p:cNvPr id="541" name="TextBox 8"/>
          <p:cNvSpPr txBox="1"/>
          <p:nvPr/>
        </p:nvSpPr>
        <p:spPr>
          <a:xfrm>
            <a:off x="2405948" y="1916751"/>
            <a:ext cx="1435012" cy="617362"/>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lgn="ctr" defTabSz="914400">
              <a:defRPr>
                <a:solidFill>
                  <a:srgbClr val="000000"/>
                </a:solidFill>
                <a:latin typeface="Arial"/>
                <a:ea typeface="Arial"/>
                <a:cs typeface="Arial"/>
                <a:sym typeface="Arial"/>
              </a:defRPr>
            </a:pPr>
            <a:r>
              <a:t>First Day of </a:t>
            </a:r>
            <a:endParaRPr b="1" sz="2800"/>
          </a:p>
          <a:p>
            <a:pPr algn="ctr" defTabSz="914400">
              <a:defRPr>
                <a:solidFill>
                  <a:srgbClr val="000000"/>
                </a:solidFill>
                <a:latin typeface="Arial"/>
                <a:ea typeface="Arial"/>
                <a:cs typeface="Arial"/>
                <a:sym typeface="Arial"/>
              </a:defRPr>
            </a:pPr>
            <a:r>
              <a:t>Instruction</a:t>
            </a:r>
          </a:p>
        </p:txBody>
      </p:sp>
      <p:sp>
        <p:nvSpPr>
          <p:cNvPr id="542" name="Straight Connector 26"/>
          <p:cNvSpPr/>
          <p:nvPr/>
        </p:nvSpPr>
        <p:spPr>
          <a:xfrm>
            <a:off x="9068434" y="1448435"/>
            <a:ext cx="1" cy="457201"/>
          </a:xfrm>
          <a:prstGeom prst="line">
            <a:avLst/>
          </a:prstGeom>
          <a:ln w="38100">
            <a:solidFill>
              <a:srgbClr val="000000"/>
            </a:solidFill>
          </a:ln>
        </p:spPr>
        <p:txBody>
          <a:bodyPr lIns="45719" rIns="45719"/>
          <a:lstStyle/>
          <a:p>
            <a:pPr defTabSz="914400">
              <a:defRPr>
                <a:solidFill>
                  <a:srgbClr val="000000"/>
                </a:solidFill>
                <a:latin typeface="Calibri"/>
                <a:ea typeface="Calibri"/>
                <a:cs typeface="Calibri"/>
                <a:sym typeface="Calibri"/>
              </a:defRPr>
            </a:pPr>
          </a:p>
        </p:txBody>
      </p:sp>
      <p:sp>
        <p:nvSpPr>
          <p:cNvPr id="543" name="Straight Connector 27"/>
          <p:cNvSpPr/>
          <p:nvPr/>
        </p:nvSpPr>
        <p:spPr>
          <a:xfrm>
            <a:off x="7163434" y="1448435"/>
            <a:ext cx="1" cy="457201"/>
          </a:xfrm>
          <a:prstGeom prst="line">
            <a:avLst/>
          </a:prstGeom>
          <a:ln w="38100">
            <a:solidFill>
              <a:srgbClr val="000000"/>
            </a:solidFill>
          </a:ln>
        </p:spPr>
        <p:txBody>
          <a:bodyPr lIns="45719" rIns="45719"/>
          <a:lstStyle/>
          <a:p>
            <a:pPr defTabSz="914400">
              <a:defRPr>
                <a:solidFill>
                  <a:srgbClr val="000000"/>
                </a:solidFill>
                <a:latin typeface="Calibri"/>
                <a:ea typeface="Calibri"/>
                <a:cs typeface="Calibri"/>
                <a:sym typeface="Calibri"/>
              </a:defRPr>
            </a:pPr>
          </a:p>
        </p:txBody>
      </p:sp>
      <p:sp>
        <p:nvSpPr>
          <p:cNvPr id="544" name="TextBox 29"/>
          <p:cNvSpPr txBox="1"/>
          <p:nvPr/>
        </p:nvSpPr>
        <p:spPr>
          <a:xfrm>
            <a:off x="1993772" y="5329237"/>
            <a:ext cx="1052771" cy="437070"/>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ctr" defTabSz="914400">
              <a:defRPr sz="2400">
                <a:solidFill>
                  <a:srgbClr val="000000"/>
                </a:solidFill>
                <a:latin typeface="Arial"/>
                <a:ea typeface="Arial"/>
                <a:cs typeface="Arial"/>
                <a:sym typeface="Arial"/>
              </a:defRPr>
            </a:lvl1pPr>
          </a:lstStyle>
          <a:p>
            <a:pPr/>
            <a:r>
              <a:t>Project</a:t>
            </a:r>
          </a:p>
        </p:txBody>
      </p:sp>
      <p:sp>
        <p:nvSpPr>
          <p:cNvPr id="545" name="Straight Arrow Connector 31"/>
          <p:cNvSpPr/>
          <p:nvPr/>
        </p:nvSpPr>
        <p:spPr>
          <a:xfrm>
            <a:off x="1752600" y="1905000"/>
            <a:ext cx="8610600" cy="1588"/>
          </a:xfrm>
          <a:prstGeom prst="line">
            <a:avLst/>
          </a:prstGeom>
          <a:ln w="50800">
            <a:solidFill>
              <a:srgbClr val="000000"/>
            </a:solidFill>
          </a:ln>
        </p:spPr>
        <p:txBody>
          <a:bodyPr lIns="45719" rIns="45719"/>
          <a:lstStyle/>
          <a:p>
            <a:pPr defTabSz="914400">
              <a:defRPr>
                <a:solidFill>
                  <a:srgbClr val="000000"/>
                </a:solidFill>
                <a:latin typeface="Calibri"/>
                <a:ea typeface="Calibri"/>
                <a:cs typeface="Calibri"/>
                <a:sym typeface="Calibri"/>
              </a:defRPr>
            </a:pPr>
          </a:p>
        </p:txBody>
      </p:sp>
      <p:sp>
        <p:nvSpPr>
          <p:cNvPr id="546" name="Straight Connector 33"/>
          <p:cNvSpPr/>
          <p:nvPr/>
        </p:nvSpPr>
        <p:spPr>
          <a:xfrm>
            <a:off x="3201035" y="1448435"/>
            <a:ext cx="1" cy="457201"/>
          </a:xfrm>
          <a:prstGeom prst="line">
            <a:avLst/>
          </a:prstGeom>
          <a:ln w="38100">
            <a:solidFill>
              <a:srgbClr val="000000"/>
            </a:solidFill>
          </a:ln>
        </p:spPr>
        <p:txBody>
          <a:bodyPr lIns="45719" rIns="45719"/>
          <a:lstStyle/>
          <a:p>
            <a:pPr defTabSz="914400">
              <a:defRPr>
                <a:solidFill>
                  <a:srgbClr val="000000"/>
                </a:solidFill>
                <a:latin typeface="Calibri"/>
                <a:ea typeface="Calibri"/>
                <a:cs typeface="Calibri"/>
                <a:sym typeface="Calibri"/>
              </a:defRPr>
            </a:pPr>
          </a:p>
        </p:txBody>
      </p:sp>
      <p:sp>
        <p:nvSpPr>
          <p:cNvPr id="547" name="Straight Connector 36"/>
          <p:cNvSpPr/>
          <p:nvPr/>
        </p:nvSpPr>
        <p:spPr>
          <a:xfrm>
            <a:off x="5334634" y="1448435"/>
            <a:ext cx="1" cy="457201"/>
          </a:xfrm>
          <a:prstGeom prst="line">
            <a:avLst/>
          </a:prstGeom>
          <a:ln w="38100">
            <a:solidFill>
              <a:srgbClr val="000000"/>
            </a:solidFill>
          </a:ln>
        </p:spPr>
        <p:txBody>
          <a:bodyPr lIns="45719" rIns="45719"/>
          <a:lstStyle/>
          <a:p>
            <a:pPr defTabSz="914400">
              <a:defRPr>
                <a:solidFill>
                  <a:srgbClr val="000000"/>
                </a:solidFill>
                <a:latin typeface="Calibri"/>
                <a:ea typeface="Calibri"/>
                <a:cs typeface="Calibri"/>
                <a:sym typeface="Calibri"/>
              </a:defRPr>
            </a:pPr>
          </a:p>
        </p:txBody>
      </p:sp>
      <p:sp>
        <p:nvSpPr>
          <p:cNvPr id="548" name="TextBox 39"/>
          <p:cNvSpPr txBox="1"/>
          <p:nvPr/>
        </p:nvSpPr>
        <p:spPr>
          <a:xfrm>
            <a:off x="2160137" y="1295400"/>
            <a:ext cx="731153" cy="437070"/>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ctr" defTabSz="914400">
              <a:defRPr sz="2400">
                <a:solidFill>
                  <a:srgbClr val="000000"/>
                </a:solidFill>
                <a:latin typeface="Arial"/>
                <a:ea typeface="Arial"/>
                <a:cs typeface="Arial"/>
                <a:sym typeface="Arial"/>
              </a:defRPr>
            </a:lvl1pPr>
          </a:lstStyle>
          <a:p>
            <a:pPr/>
            <a:r>
              <a:t>Aug </a:t>
            </a:r>
          </a:p>
        </p:txBody>
      </p:sp>
      <p:sp>
        <p:nvSpPr>
          <p:cNvPr id="549" name="TextBox 40"/>
          <p:cNvSpPr txBox="1"/>
          <p:nvPr/>
        </p:nvSpPr>
        <p:spPr>
          <a:xfrm>
            <a:off x="3910083" y="1371600"/>
            <a:ext cx="815837" cy="437070"/>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ctr" defTabSz="914400">
              <a:defRPr sz="2400">
                <a:solidFill>
                  <a:srgbClr val="000000"/>
                </a:solidFill>
                <a:latin typeface="Arial"/>
                <a:ea typeface="Arial"/>
                <a:cs typeface="Arial"/>
                <a:sym typeface="Arial"/>
              </a:defRPr>
            </a:lvl1pPr>
          </a:lstStyle>
          <a:p>
            <a:pPr/>
            <a:r>
              <a:t>Sept </a:t>
            </a:r>
          </a:p>
        </p:txBody>
      </p:sp>
      <p:sp>
        <p:nvSpPr>
          <p:cNvPr id="550" name="TextBox 41"/>
          <p:cNvSpPr txBox="1"/>
          <p:nvPr/>
        </p:nvSpPr>
        <p:spPr>
          <a:xfrm>
            <a:off x="7717329" y="1366837"/>
            <a:ext cx="730856" cy="437070"/>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ctr" defTabSz="914400">
              <a:defRPr sz="2400">
                <a:solidFill>
                  <a:srgbClr val="000000"/>
                </a:solidFill>
                <a:latin typeface="Arial"/>
                <a:ea typeface="Arial"/>
                <a:cs typeface="Arial"/>
                <a:sym typeface="Arial"/>
              </a:defRPr>
            </a:lvl1pPr>
          </a:lstStyle>
          <a:p>
            <a:pPr/>
            <a:r>
              <a:t>Nov </a:t>
            </a:r>
          </a:p>
        </p:txBody>
      </p:sp>
      <p:sp>
        <p:nvSpPr>
          <p:cNvPr id="551" name="TextBox 42"/>
          <p:cNvSpPr txBox="1"/>
          <p:nvPr/>
        </p:nvSpPr>
        <p:spPr>
          <a:xfrm>
            <a:off x="5841498" y="1371600"/>
            <a:ext cx="662991" cy="437070"/>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ctr" defTabSz="914400">
              <a:defRPr sz="2400">
                <a:solidFill>
                  <a:srgbClr val="000000"/>
                </a:solidFill>
                <a:latin typeface="Arial"/>
                <a:ea typeface="Arial"/>
                <a:cs typeface="Arial"/>
                <a:sym typeface="Arial"/>
              </a:defRPr>
            </a:lvl1pPr>
          </a:lstStyle>
          <a:p>
            <a:pPr/>
            <a:r>
              <a:t>Oct </a:t>
            </a:r>
          </a:p>
        </p:txBody>
      </p:sp>
      <p:sp>
        <p:nvSpPr>
          <p:cNvPr id="552" name="TextBox 43"/>
          <p:cNvSpPr txBox="1"/>
          <p:nvPr/>
        </p:nvSpPr>
        <p:spPr>
          <a:xfrm>
            <a:off x="9387380" y="1371600"/>
            <a:ext cx="730856" cy="437070"/>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ctr" defTabSz="914400">
              <a:defRPr sz="2400">
                <a:solidFill>
                  <a:srgbClr val="000000"/>
                </a:solidFill>
                <a:latin typeface="Arial"/>
                <a:ea typeface="Arial"/>
                <a:cs typeface="Arial"/>
                <a:sym typeface="Arial"/>
              </a:defRPr>
            </a:lvl1pPr>
          </a:lstStyle>
          <a:p>
            <a:pPr/>
            <a:r>
              <a:t>Dec </a:t>
            </a:r>
          </a:p>
        </p:txBody>
      </p:sp>
      <p:sp>
        <p:nvSpPr>
          <p:cNvPr id="553" name="Rectangle 48"/>
          <p:cNvSpPr/>
          <p:nvPr/>
        </p:nvSpPr>
        <p:spPr>
          <a:xfrm>
            <a:off x="8493125" y="1447800"/>
            <a:ext cx="381000" cy="457200"/>
          </a:xfrm>
          <a:prstGeom prst="rect">
            <a:avLst/>
          </a:prstGeom>
          <a:solidFill>
            <a:srgbClr val="4F81BD"/>
          </a:solidFill>
          <a:ln>
            <a:solidFill>
              <a:srgbClr val="000000"/>
            </a:solidFill>
          </a:ln>
        </p:spPr>
        <p:txBody>
          <a:bodyPr lIns="45719" rIns="45719"/>
          <a:lstStyle/>
          <a:p>
            <a:pPr algn="ctr" defTabSz="914400">
              <a:defRPr sz="2400">
                <a:solidFill>
                  <a:srgbClr val="000000"/>
                </a:solidFill>
                <a:latin typeface="Gill Sans MT"/>
                <a:ea typeface="Gill Sans MT"/>
                <a:cs typeface="Gill Sans MT"/>
                <a:sym typeface="Gill Sans MT"/>
              </a:defRPr>
            </a:pPr>
          </a:p>
        </p:txBody>
      </p:sp>
      <p:sp>
        <p:nvSpPr>
          <p:cNvPr id="554" name="TextBox 51"/>
          <p:cNvSpPr txBox="1"/>
          <p:nvPr/>
        </p:nvSpPr>
        <p:spPr>
          <a:xfrm>
            <a:off x="429760" y="2574281"/>
            <a:ext cx="2645679" cy="437069"/>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ctr" defTabSz="914400">
              <a:defRPr sz="2400">
                <a:solidFill>
                  <a:srgbClr val="000000"/>
                </a:solidFill>
                <a:latin typeface="Arial"/>
                <a:ea typeface="Arial"/>
                <a:cs typeface="Arial"/>
                <a:sym typeface="Arial"/>
              </a:defRPr>
            </a:lvl1pPr>
          </a:lstStyle>
          <a:p>
            <a:pPr/>
            <a:r>
              <a:t>Lectures/Readings</a:t>
            </a:r>
          </a:p>
        </p:txBody>
      </p:sp>
      <p:sp>
        <p:nvSpPr>
          <p:cNvPr id="555" name="TextBox 59"/>
          <p:cNvSpPr txBox="1"/>
          <p:nvPr/>
        </p:nvSpPr>
        <p:spPr>
          <a:xfrm>
            <a:off x="1711546" y="4388644"/>
            <a:ext cx="1204874" cy="437070"/>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ctr" defTabSz="914400">
              <a:defRPr sz="2400">
                <a:solidFill>
                  <a:srgbClr val="000000"/>
                </a:solidFill>
                <a:latin typeface="Arial"/>
                <a:ea typeface="Arial"/>
                <a:cs typeface="Arial"/>
                <a:sym typeface="Arial"/>
              </a:defRPr>
            </a:lvl1pPr>
          </a:lstStyle>
          <a:p>
            <a:pPr/>
            <a:r>
              <a:t>Midterm</a:t>
            </a:r>
          </a:p>
        </p:txBody>
      </p:sp>
      <p:sp>
        <p:nvSpPr>
          <p:cNvPr id="556" name="Straight Connector 60"/>
          <p:cNvSpPr/>
          <p:nvPr/>
        </p:nvSpPr>
        <p:spPr>
          <a:xfrm flipH="1">
            <a:off x="6264965" y="4644707"/>
            <a:ext cx="228601" cy="1"/>
          </a:xfrm>
          <a:prstGeom prst="line">
            <a:avLst/>
          </a:prstGeom>
          <a:ln w="254000">
            <a:solidFill>
              <a:srgbClr val="000000"/>
            </a:solidFill>
          </a:ln>
        </p:spPr>
        <p:txBody>
          <a:bodyPr lIns="45719" rIns="45719"/>
          <a:lstStyle/>
          <a:p>
            <a:pPr defTabSz="914400">
              <a:defRPr>
                <a:solidFill>
                  <a:srgbClr val="000000"/>
                </a:solidFill>
                <a:latin typeface="Calibri"/>
                <a:ea typeface="Calibri"/>
                <a:cs typeface="Calibri"/>
                <a:sym typeface="Calibri"/>
              </a:defRPr>
            </a:pPr>
          </a:p>
        </p:txBody>
      </p:sp>
      <p:sp>
        <p:nvSpPr>
          <p:cNvPr id="557" name="Straight Connector 63"/>
          <p:cNvSpPr/>
          <p:nvPr/>
        </p:nvSpPr>
        <p:spPr>
          <a:xfrm flipH="1" flipV="1">
            <a:off x="6399501" y="5557837"/>
            <a:ext cx="3954770" cy="1"/>
          </a:xfrm>
          <a:prstGeom prst="line">
            <a:avLst/>
          </a:prstGeom>
          <a:solidFill>
            <a:srgbClr val="4F81BD"/>
          </a:solidFill>
          <a:ln w="409575">
            <a:solidFill>
              <a:schemeClr val="accent3">
                <a:lumOff val="16666"/>
              </a:schemeClr>
            </a:solidFill>
          </a:ln>
        </p:spPr>
        <p:txBody>
          <a:bodyPr lIns="45719" rIns="45719"/>
          <a:lstStyle/>
          <a:p>
            <a:pPr defTabSz="914400">
              <a:defRPr>
                <a:solidFill>
                  <a:srgbClr val="000000"/>
                </a:solidFill>
                <a:latin typeface="Calibri"/>
                <a:ea typeface="Calibri"/>
                <a:cs typeface="Calibri"/>
                <a:sym typeface="Calibri"/>
              </a:defRPr>
            </a:pPr>
          </a:p>
        </p:txBody>
      </p:sp>
      <p:sp>
        <p:nvSpPr>
          <p:cNvPr id="558" name="Straight Connector 73"/>
          <p:cNvSpPr/>
          <p:nvPr/>
        </p:nvSpPr>
        <p:spPr>
          <a:xfrm flipH="1">
            <a:off x="8238528" y="5557838"/>
            <a:ext cx="1972272" cy="1"/>
          </a:xfrm>
          <a:prstGeom prst="line">
            <a:avLst/>
          </a:prstGeom>
          <a:ln w="301625">
            <a:solidFill>
              <a:srgbClr val="000000"/>
            </a:solidFill>
          </a:ln>
        </p:spPr>
        <p:txBody>
          <a:bodyPr lIns="45719" rIns="45719"/>
          <a:lstStyle/>
          <a:p>
            <a:pPr defTabSz="914400">
              <a:defRPr>
                <a:solidFill>
                  <a:srgbClr val="000000"/>
                </a:solidFill>
                <a:latin typeface="Calibri"/>
                <a:ea typeface="Calibri"/>
                <a:cs typeface="Calibri"/>
                <a:sym typeface="Calibri"/>
              </a:defRPr>
            </a:pPr>
          </a:p>
        </p:txBody>
      </p:sp>
      <p:sp>
        <p:nvSpPr>
          <p:cNvPr id="559" name="TextBox 77"/>
          <p:cNvSpPr txBox="1"/>
          <p:nvPr/>
        </p:nvSpPr>
        <p:spPr>
          <a:xfrm>
            <a:off x="9314645" y="1905000"/>
            <a:ext cx="1412898" cy="617362"/>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lgn="ctr" defTabSz="914400">
              <a:defRPr>
                <a:solidFill>
                  <a:srgbClr val="000000"/>
                </a:solidFill>
                <a:latin typeface="Arial"/>
                <a:ea typeface="Arial"/>
                <a:cs typeface="Arial"/>
                <a:sym typeface="Arial"/>
              </a:defRPr>
            </a:pPr>
            <a:r>
              <a:t>Last Day </a:t>
            </a:r>
            <a:endParaRPr b="1" sz="2800"/>
          </a:p>
          <a:p>
            <a:pPr algn="ctr" defTabSz="914400">
              <a:defRPr>
                <a:solidFill>
                  <a:srgbClr val="000000"/>
                </a:solidFill>
                <a:latin typeface="Arial"/>
                <a:ea typeface="Arial"/>
                <a:cs typeface="Arial"/>
                <a:sym typeface="Arial"/>
              </a:defRPr>
            </a:pPr>
            <a:r>
              <a:t>of Instruction</a:t>
            </a:r>
          </a:p>
        </p:txBody>
      </p:sp>
      <p:sp>
        <p:nvSpPr>
          <p:cNvPr id="560" name="TextBox 79"/>
          <p:cNvSpPr txBox="1"/>
          <p:nvPr/>
        </p:nvSpPr>
        <p:spPr>
          <a:xfrm>
            <a:off x="8116883" y="1905000"/>
            <a:ext cx="1028711" cy="617363"/>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lgn="ctr" defTabSz="914400">
              <a:defRPr>
                <a:solidFill>
                  <a:srgbClr val="000000"/>
                </a:solidFill>
                <a:latin typeface="Arial"/>
                <a:ea typeface="Arial"/>
                <a:cs typeface="Arial"/>
                <a:sym typeface="Arial"/>
              </a:defRPr>
            </a:pPr>
            <a:r>
              <a:t>Thanks-</a:t>
            </a:r>
            <a:endParaRPr b="1" sz="2800"/>
          </a:p>
          <a:p>
            <a:pPr algn="ctr" defTabSz="914400">
              <a:defRPr>
                <a:solidFill>
                  <a:srgbClr val="000000"/>
                </a:solidFill>
                <a:latin typeface="Arial"/>
                <a:ea typeface="Arial"/>
                <a:cs typeface="Arial"/>
                <a:sym typeface="Arial"/>
              </a:defRPr>
            </a:pPr>
            <a:r>
              <a:t>giving</a:t>
            </a:r>
          </a:p>
        </p:txBody>
      </p:sp>
      <p:sp>
        <p:nvSpPr>
          <p:cNvPr id="561" name="Straight Connector 49"/>
          <p:cNvSpPr/>
          <p:nvPr/>
        </p:nvSpPr>
        <p:spPr>
          <a:xfrm flipH="1" flipV="1">
            <a:off x="3035298" y="2840514"/>
            <a:ext cx="6275391" cy="1"/>
          </a:xfrm>
          <a:prstGeom prst="line">
            <a:avLst/>
          </a:prstGeom>
          <a:solidFill>
            <a:srgbClr val="4F81BD"/>
          </a:solidFill>
          <a:ln w="177800">
            <a:solidFill>
              <a:schemeClr val="accent3">
                <a:lumOff val="16666"/>
              </a:schemeClr>
            </a:solidFill>
          </a:ln>
        </p:spPr>
        <p:txBody>
          <a:bodyPr lIns="45719" rIns="45719"/>
          <a:lstStyle/>
          <a:p>
            <a:pPr defTabSz="914400">
              <a:defRPr>
                <a:solidFill>
                  <a:srgbClr val="000000"/>
                </a:solidFill>
                <a:latin typeface="Calibri"/>
                <a:ea typeface="Calibri"/>
                <a:cs typeface="Calibri"/>
                <a:sym typeface="Calibri"/>
              </a:defRPr>
            </a:pPr>
          </a:p>
        </p:txBody>
      </p:sp>
      <p:sp>
        <p:nvSpPr>
          <p:cNvPr id="562" name="Straight Connector 62"/>
          <p:cNvSpPr/>
          <p:nvPr/>
        </p:nvSpPr>
        <p:spPr>
          <a:xfrm flipH="1" flipV="1">
            <a:off x="3200400" y="5563870"/>
            <a:ext cx="3205131" cy="1"/>
          </a:xfrm>
          <a:prstGeom prst="line">
            <a:avLst/>
          </a:prstGeom>
          <a:solidFill>
            <a:srgbClr val="4F81BD"/>
          </a:solidFill>
          <a:ln w="76200">
            <a:solidFill>
              <a:schemeClr val="accent3">
                <a:lumOff val="16666"/>
              </a:schemeClr>
            </a:solidFill>
          </a:ln>
        </p:spPr>
        <p:txBody>
          <a:bodyPr lIns="45719" rIns="45719"/>
          <a:lstStyle/>
          <a:p>
            <a:pPr defTabSz="914400">
              <a:defRPr>
                <a:solidFill>
                  <a:srgbClr val="000000"/>
                </a:solidFill>
                <a:latin typeface="Calibri"/>
                <a:ea typeface="Calibri"/>
                <a:cs typeface="Calibri"/>
                <a:sym typeface="Calibri"/>
              </a:defRPr>
            </a:pPr>
          </a:p>
        </p:txBody>
      </p:sp>
      <p:sp>
        <p:nvSpPr>
          <p:cNvPr id="563" name="Straight Connector 35"/>
          <p:cNvSpPr/>
          <p:nvPr/>
        </p:nvSpPr>
        <p:spPr>
          <a:xfrm flipH="1" flipV="1">
            <a:off x="4318001" y="3886199"/>
            <a:ext cx="4653757" cy="1"/>
          </a:xfrm>
          <a:prstGeom prst="line">
            <a:avLst/>
          </a:prstGeom>
          <a:ln w="254000">
            <a:solidFill>
              <a:srgbClr val="000000"/>
            </a:solidFill>
          </a:ln>
        </p:spPr>
        <p:txBody>
          <a:bodyPr lIns="45719" rIns="45719"/>
          <a:lstStyle/>
          <a:p>
            <a:pPr defTabSz="914400">
              <a:defRPr>
                <a:solidFill>
                  <a:srgbClr val="000000"/>
                </a:solidFill>
                <a:latin typeface="Calibri"/>
                <a:ea typeface="Calibri"/>
                <a:cs typeface="Calibri"/>
                <a:sym typeface="Calibri"/>
              </a:defRPr>
            </a:pPr>
          </a:p>
        </p:txBody>
      </p:sp>
      <p:sp>
        <p:nvSpPr>
          <p:cNvPr id="564" name="TextBox 6"/>
          <p:cNvSpPr txBox="1"/>
          <p:nvPr/>
        </p:nvSpPr>
        <p:spPr>
          <a:xfrm>
            <a:off x="515698" y="3612717"/>
            <a:ext cx="3746262" cy="437069"/>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ctr" defTabSz="914400">
              <a:defRPr sz="2400">
                <a:solidFill>
                  <a:srgbClr val="000000"/>
                </a:solidFill>
                <a:latin typeface="Arial"/>
                <a:ea typeface="Arial"/>
                <a:cs typeface="Arial"/>
                <a:sym typeface="Arial"/>
              </a:defRPr>
            </a:lvl1pPr>
          </a:lstStyle>
          <a:p>
            <a:pPr/>
            <a:r>
              <a:t>Programming Assignments</a:t>
            </a:r>
          </a:p>
        </p:txBody>
      </p:sp>
    </p:spTree>
  </p:cSld>
  <p:clrMapOvr>
    <a:masterClrMapping/>
  </p:clrMapOvr>
  <p:transition xmlns:p14="http://schemas.microsoft.com/office/powerpoint/2010/main" spd="med" advClick="1"/>
</p:sld>
</file>

<file path=ppt/slides/slide4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68" name="Books"/>
          <p:cNvSpPr txBox="1"/>
          <p:nvPr>
            <p:ph type="title" idx="4294967295"/>
          </p:nvPr>
        </p:nvSpPr>
        <p:spPr>
          <a:xfrm>
            <a:off x="374160" y="414337"/>
            <a:ext cx="10550771" cy="657450"/>
          </a:xfrm>
          <a:prstGeom prst="rect">
            <a:avLst/>
          </a:prstGeom>
        </p:spPr>
        <p:txBody>
          <a:bodyPr lIns="45719" tIns="45719" rIns="45719" bIns="45719" anchor="t"/>
          <a:lstStyle>
            <a:lvl1pPr algn="l">
              <a:defRPr b="1" sz="3000">
                <a:solidFill>
                  <a:srgbClr val="000000"/>
                </a:solidFill>
                <a:latin typeface="Arial"/>
                <a:ea typeface="Arial"/>
                <a:cs typeface="Arial"/>
                <a:sym typeface="Arial"/>
              </a:defRPr>
            </a:lvl1pPr>
          </a:lstStyle>
          <a:p>
            <a:pPr/>
            <a:r>
              <a:t>Books</a:t>
            </a:r>
          </a:p>
        </p:txBody>
      </p:sp>
      <p:sp>
        <p:nvSpPr>
          <p:cNvPr id="569" name="No text books…"/>
          <p:cNvSpPr txBox="1"/>
          <p:nvPr>
            <p:ph type="body" idx="4294967295"/>
          </p:nvPr>
        </p:nvSpPr>
        <p:spPr>
          <a:xfrm>
            <a:off x="681954" y="1742860"/>
            <a:ext cx="10828092" cy="5504837"/>
          </a:xfrm>
          <a:prstGeom prst="rect">
            <a:avLst/>
          </a:prstGeom>
        </p:spPr>
        <p:txBody>
          <a:bodyPr lIns="45719" tIns="45719" rIns="45719" bIns="45719"/>
          <a:lstStyle/>
          <a:p>
            <a:pPr marL="342899" indent="-342899">
              <a:spcBef>
                <a:spcPts val="500"/>
              </a:spcBef>
              <a:defRPr sz="2200">
                <a:solidFill>
                  <a:srgbClr val="000000"/>
                </a:solidFill>
                <a:latin typeface="Arial"/>
                <a:ea typeface="Arial"/>
                <a:cs typeface="Arial"/>
                <a:sym typeface="Arial"/>
              </a:defRPr>
            </a:pPr>
            <a:r>
              <a:t>No text books</a:t>
            </a:r>
          </a:p>
          <a:p>
            <a:pPr marL="342899" indent="-342899">
              <a:spcBef>
                <a:spcPts val="500"/>
              </a:spcBef>
              <a:defRPr sz="2200">
                <a:solidFill>
                  <a:srgbClr val="000000"/>
                </a:solidFill>
                <a:latin typeface="Arial"/>
                <a:ea typeface="Arial"/>
                <a:cs typeface="Arial"/>
                <a:sym typeface="Arial"/>
              </a:defRPr>
            </a:pPr>
          </a:p>
          <a:p>
            <a:pPr marL="342899" indent="-342899">
              <a:spcBef>
                <a:spcPts val="500"/>
              </a:spcBef>
              <a:defRPr sz="2200">
                <a:solidFill>
                  <a:srgbClr val="000000"/>
                </a:solidFill>
                <a:latin typeface="Arial"/>
                <a:ea typeface="Arial"/>
                <a:cs typeface="Arial"/>
                <a:sym typeface="Arial"/>
              </a:defRPr>
            </a:pPr>
            <a:r>
              <a:t>Recommended readings:</a:t>
            </a:r>
          </a:p>
          <a:p>
            <a:pPr lvl="1" marL="800100" indent="-342900">
              <a:spcBef>
                <a:spcPts val="500"/>
              </a:spcBef>
              <a:buChar char="•"/>
              <a:defRPr sz="2200">
                <a:solidFill>
                  <a:srgbClr val="000000"/>
                </a:solidFill>
                <a:latin typeface="Arial"/>
                <a:ea typeface="Arial"/>
                <a:cs typeface="Arial"/>
                <a:sym typeface="Arial"/>
              </a:defRPr>
            </a:pPr>
            <a:r>
              <a:t>Zhai, C., &amp; Massung, S. (2016).</a:t>
            </a:r>
            <a:r>
              <a:t> Text data management and analysis: a practical introduction to information retrieval and text mining. Association for Computing Machinery and Morgan &amp; Claypool</a:t>
            </a:r>
          </a:p>
          <a:p>
            <a:pPr lvl="1" marL="800100" indent="-342900">
              <a:spcBef>
                <a:spcPts val="500"/>
              </a:spcBef>
              <a:buChar char="•"/>
              <a:defRPr sz="2200">
                <a:solidFill>
                  <a:srgbClr val="000000"/>
                </a:solidFill>
                <a:latin typeface="Arial"/>
                <a:ea typeface="Arial"/>
                <a:cs typeface="Arial"/>
                <a:sym typeface="Arial"/>
              </a:defRPr>
            </a:pPr>
            <a:r>
              <a:rPr>
                <a:hlinkClick r:id="rId3" invalidUrl="" action="" tgtFrame="" tooltip="" history="1" highlightClick="0" endSnd="0"/>
              </a:rPr>
              <a:t>Christopher D. Manning</a:t>
            </a:r>
            <a:r>
              <a:t>, </a:t>
            </a:r>
            <a:r>
              <a:rPr>
                <a:hlinkClick r:id="rId4" invalidUrl="" action="" tgtFrame="" tooltip="" history="1" highlightClick="0" endSnd="0"/>
              </a:rPr>
              <a:t>Prabhakar Raghavan</a:t>
            </a:r>
            <a:r>
              <a:t> and </a:t>
            </a:r>
            <a:r>
              <a:rPr>
                <a:hlinkClick r:id="rId5" invalidUrl="" action="" tgtFrame="" tooltip="" history="1" highlightClick="0" endSnd="0"/>
              </a:rPr>
              <a:t>Hinrich Schütze</a:t>
            </a:r>
            <a:r>
              <a:t>, </a:t>
            </a:r>
            <a:r>
              <a:rPr i="1"/>
              <a:t>Introduction to Information Retrieval</a:t>
            </a:r>
            <a:r>
              <a:t>, Cambridge University Press. 2008</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4" name="Information Retrieval Techniques"/>
          <p:cNvSpPr txBox="1"/>
          <p:nvPr>
            <p:ph type="title" idx="4294967295"/>
          </p:nvPr>
        </p:nvSpPr>
        <p:spPr>
          <a:xfrm>
            <a:off x="374160" y="414337"/>
            <a:ext cx="10550771" cy="657450"/>
          </a:xfrm>
          <a:prstGeom prst="rect">
            <a:avLst/>
          </a:prstGeom>
        </p:spPr>
        <p:txBody>
          <a:bodyPr lIns="45719" tIns="45719" rIns="45719" bIns="45719" anchor="t"/>
          <a:lstStyle>
            <a:lvl1pPr algn="l">
              <a:defRPr b="1" sz="3000">
                <a:solidFill>
                  <a:srgbClr val="000000"/>
                </a:solidFill>
                <a:latin typeface="Arial"/>
                <a:ea typeface="Arial"/>
                <a:cs typeface="Arial"/>
                <a:sym typeface="Arial"/>
              </a:defRPr>
            </a:lvl1pPr>
          </a:lstStyle>
          <a:p>
            <a:pPr/>
            <a:r>
              <a:t>Information Retrieval Techniques</a:t>
            </a:r>
          </a:p>
        </p:txBody>
      </p:sp>
      <p:sp>
        <p:nvSpPr>
          <p:cNvPr id="85" name="“Because the systems that are accessible today are so easy to use, it is tempting to think the technology behind them is similarly straightforward to build. This review has shown that the route to creating successful IR systems required much innovation and thought over a long period of time. “…"/>
          <p:cNvSpPr txBox="1"/>
          <p:nvPr/>
        </p:nvSpPr>
        <p:spPr>
          <a:xfrm>
            <a:off x="1228681" y="1580145"/>
            <a:ext cx="9027835" cy="2521114"/>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lnSpc>
                <a:spcPts val="3900"/>
              </a:lnSpc>
              <a:defRPr sz="2100">
                <a:solidFill>
                  <a:srgbClr val="000000"/>
                </a:solidFill>
                <a:latin typeface="Arial"/>
                <a:ea typeface="Arial"/>
                <a:cs typeface="Arial"/>
                <a:sym typeface="Arial"/>
              </a:defRPr>
            </a:pPr>
            <a:r>
              <a:t>“</a:t>
            </a:r>
            <a:r>
              <a:rPr i="1"/>
              <a:t>Because the systems that are accessible today are so easy to use, it is tempting to think the technology behind them is similarly straightforward to build. This review has shown that the route to creating successful IR systems required much innovation and thought over a long period of time.</a:t>
            </a:r>
            <a:r>
              <a:t> “  </a:t>
            </a:r>
          </a:p>
          <a:p>
            <a:pPr>
              <a:lnSpc>
                <a:spcPts val="3900"/>
              </a:lnSpc>
              <a:defRPr sz="2100">
                <a:solidFill>
                  <a:srgbClr val="000000"/>
                </a:solidFill>
                <a:latin typeface="Arial"/>
                <a:ea typeface="Arial"/>
                <a:cs typeface="Arial"/>
                <a:sym typeface="Arial"/>
              </a:defRPr>
            </a:pPr>
            <a:r>
              <a:t>        </a:t>
            </a:r>
          </a:p>
          <a:p>
            <a:pPr>
              <a:lnSpc>
                <a:spcPts val="3900"/>
              </a:lnSpc>
              <a:defRPr sz="2100">
                <a:solidFill>
                  <a:srgbClr val="000000"/>
                </a:solidFill>
                <a:latin typeface="Arial"/>
                <a:ea typeface="Arial"/>
                <a:cs typeface="Arial"/>
                <a:sym typeface="Arial"/>
              </a:defRPr>
            </a:pPr>
            <a:r>
              <a:t>— </a:t>
            </a:r>
            <a:r>
              <a:rPr i="1"/>
              <a:t>The history of Information Retrieval Research, Mark Sanderson and Bruce Croft</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9" name="Slide Number"/>
          <p:cNvSpPr txBox="1"/>
          <p:nvPr>
            <p:ph type="sldNum" sz="quarter" idx="4294967295"/>
          </p:nvPr>
        </p:nvSpPr>
        <p:spPr>
          <a:xfrm>
            <a:off x="10857975" y="6049983"/>
            <a:ext cx="225402" cy="355229"/>
          </a:xfrm>
          <a:prstGeom prst="rect">
            <a:avLst/>
          </a:prstGeom>
          <a:extLst>
            <a:ext uri="{C572A759-6A51-4108-AA02-DFA0A04FC94B}">
              <ma14:wrappingTextBoxFlag xmlns:ma14="http://schemas.microsoft.com/office/mac/drawingml/2011/main" val="1"/>
            </a:ext>
          </a:extLst>
        </p:spPr>
        <p:txBody>
          <a:bodyPr lIns="35718" tIns="35718" rIns="35718" bIns="35718" anchor="t"/>
          <a:lstStyle>
            <a:lvl1pPr algn="ctr" defTabSz="410765">
              <a:defRPr sz="2000">
                <a:solidFill>
                  <a:srgbClr val="000000"/>
                </a:solidFill>
                <a:latin typeface="Arial"/>
                <a:ea typeface="Arial"/>
                <a:cs typeface="Arial"/>
                <a:sym typeface="Arial"/>
              </a:defRPr>
            </a:lvl1pPr>
          </a:lstStyle>
          <a:p>
            <a:pPr/>
            <a:fld id="{86CB4B4D-7CA3-9044-876B-883B54F8677D}" type="slidenum"/>
          </a:p>
        </p:txBody>
      </p:sp>
      <p:sp>
        <p:nvSpPr>
          <p:cNvPr id="90" name="Information Retrieval Techniques"/>
          <p:cNvSpPr txBox="1"/>
          <p:nvPr>
            <p:ph type="title" idx="4294967295"/>
          </p:nvPr>
        </p:nvSpPr>
        <p:spPr>
          <a:xfrm>
            <a:off x="374160" y="414337"/>
            <a:ext cx="10550771" cy="657450"/>
          </a:xfrm>
          <a:prstGeom prst="rect">
            <a:avLst/>
          </a:prstGeom>
        </p:spPr>
        <p:txBody>
          <a:bodyPr lIns="45719" tIns="45719" rIns="45719" bIns="45719" anchor="t"/>
          <a:lstStyle>
            <a:lvl1pPr algn="l">
              <a:defRPr b="1" sz="3000">
                <a:solidFill>
                  <a:srgbClr val="000000"/>
                </a:solidFill>
                <a:latin typeface="Arial"/>
                <a:ea typeface="Arial"/>
                <a:cs typeface="Arial"/>
                <a:sym typeface="Arial"/>
              </a:defRPr>
            </a:lvl1pPr>
          </a:lstStyle>
          <a:p>
            <a:pPr/>
            <a:r>
              <a:t>Information Retrieval Techniques</a:t>
            </a:r>
          </a:p>
        </p:txBody>
      </p:sp>
      <p:pic>
        <p:nvPicPr>
          <p:cNvPr id="91" name="Image" descr="Image"/>
          <p:cNvPicPr>
            <a:picLocks noChangeAspect="1"/>
          </p:cNvPicPr>
          <p:nvPr/>
        </p:nvPicPr>
        <p:blipFill>
          <a:blip r:embed="rId3">
            <a:extLst/>
          </a:blip>
          <a:stretch>
            <a:fillRect/>
          </a:stretch>
        </p:blipFill>
        <p:spPr>
          <a:xfrm>
            <a:off x="596900" y="1748167"/>
            <a:ext cx="10550770" cy="4096096"/>
          </a:xfrm>
          <a:prstGeom prst="rect">
            <a:avLst/>
          </a:prstGeom>
          <a:ln w="12700">
            <a:miter lim="400000"/>
          </a:ln>
        </p:spPr>
      </p:pic>
      <p:sp>
        <p:nvSpPr>
          <p:cNvPr id="92" name="Rectangle"/>
          <p:cNvSpPr/>
          <p:nvPr/>
        </p:nvSpPr>
        <p:spPr>
          <a:xfrm>
            <a:off x="3251200" y="3453314"/>
            <a:ext cx="1681907" cy="467768"/>
          </a:xfrm>
          <a:prstGeom prst="rect">
            <a:avLst/>
          </a:prstGeom>
          <a:ln w="50800">
            <a:solidFill>
              <a:srgbClr val="FF2600"/>
            </a:solidFill>
          </a:ln>
        </p:spPr>
        <p:txBody>
          <a:bodyPr lIns="45718" tIns="45718" rIns="45718" bIns="45718" anchor="ctr"/>
          <a:lstStyle/>
          <a:p>
            <a:pPr/>
          </a:p>
        </p:txBody>
      </p:sp>
      <p:sp>
        <p:nvSpPr>
          <p:cNvPr id="93" name="Line"/>
          <p:cNvSpPr/>
          <p:nvPr/>
        </p:nvSpPr>
        <p:spPr>
          <a:xfrm flipH="1">
            <a:off x="4933255" y="3787754"/>
            <a:ext cx="2541602" cy="1"/>
          </a:xfrm>
          <a:prstGeom prst="line">
            <a:avLst/>
          </a:prstGeom>
          <a:ln w="38100">
            <a:solidFill>
              <a:srgbClr val="FF2600"/>
            </a:solidFill>
            <a:tailEnd type="triangle"/>
          </a:ln>
        </p:spPr>
        <p:txBody>
          <a:bodyPr lIns="45718" tIns="45718" rIns="45718" bIns="45718"/>
          <a:lstStyle/>
          <a:p>
            <a:pPr/>
          </a:p>
        </p:txBody>
      </p:sp>
      <p:sp>
        <p:nvSpPr>
          <p:cNvPr id="94" name="How does Google return results so quickly?"/>
          <p:cNvSpPr txBox="1"/>
          <p:nvPr/>
        </p:nvSpPr>
        <p:spPr>
          <a:xfrm>
            <a:off x="7731883" y="3479074"/>
            <a:ext cx="3339935" cy="617361"/>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b="1">
                <a:solidFill>
                  <a:srgbClr val="FF2600"/>
                </a:solidFill>
                <a:latin typeface="Arial"/>
                <a:ea typeface="Arial"/>
                <a:cs typeface="Arial"/>
                <a:sym typeface="Arial"/>
              </a:defRPr>
            </a:lvl1pPr>
          </a:lstStyle>
          <a:p>
            <a:pPr/>
            <a:r>
              <a:t>How does Google return results so quickly?</a:t>
            </a:r>
          </a:p>
        </p:txBody>
      </p:sp>
      <p:sp>
        <p:nvSpPr>
          <p:cNvPr id="95" name="Rectangle"/>
          <p:cNvSpPr/>
          <p:nvPr/>
        </p:nvSpPr>
        <p:spPr>
          <a:xfrm>
            <a:off x="1752600" y="2015967"/>
            <a:ext cx="1319461" cy="467768"/>
          </a:xfrm>
          <a:prstGeom prst="rect">
            <a:avLst/>
          </a:prstGeom>
          <a:ln w="50800">
            <a:solidFill>
              <a:srgbClr val="FF2600"/>
            </a:solidFill>
          </a:ln>
        </p:spPr>
        <p:txBody>
          <a:bodyPr lIns="45718" tIns="45718" rIns="45718" bIns="45718" anchor="ctr"/>
          <a:lstStyle/>
          <a:p>
            <a:pPr/>
          </a:p>
        </p:txBody>
      </p:sp>
      <p:sp>
        <p:nvSpPr>
          <p:cNvPr id="96" name="Line"/>
          <p:cNvSpPr/>
          <p:nvPr/>
        </p:nvSpPr>
        <p:spPr>
          <a:xfrm flipH="1" flipV="1">
            <a:off x="3091755" y="2249850"/>
            <a:ext cx="4315648" cy="1"/>
          </a:xfrm>
          <a:prstGeom prst="line">
            <a:avLst/>
          </a:prstGeom>
          <a:ln w="38100">
            <a:solidFill>
              <a:srgbClr val="FF2600"/>
            </a:solidFill>
            <a:tailEnd type="triangle"/>
          </a:ln>
        </p:spPr>
        <p:txBody>
          <a:bodyPr lIns="45718" tIns="45718" rIns="45718" bIns="45718"/>
          <a:lstStyle/>
          <a:p>
            <a:pPr/>
          </a:p>
        </p:txBody>
      </p:sp>
      <p:sp>
        <p:nvSpPr>
          <p:cNvPr id="97" name="How does Google know cs 589 refers to a course?…"/>
          <p:cNvSpPr txBox="1"/>
          <p:nvPr/>
        </p:nvSpPr>
        <p:spPr>
          <a:xfrm>
            <a:off x="7707613" y="1190290"/>
            <a:ext cx="2399490" cy="1417460"/>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b="1">
                <a:solidFill>
                  <a:srgbClr val="FF2600"/>
                </a:solidFill>
                <a:latin typeface="Arial"/>
                <a:ea typeface="Arial"/>
                <a:cs typeface="Arial"/>
                <a:sym typeface="Arial"/>
              </a:defRPr>
            </a:pPr>
            <a:r>
              <a:t>How does Google know cs 589 refers to a course? </a:t>
            </a:r>
          </a:p>
          <a:p>
            <a:pPr>
              <a:defRPr b="1">
                <a:solidFill>
                  <a:srgbClr val="FF2600"/>
                </a:solidFill>
                <a:latin typeface="Arial"/>
                <a:ea typeface="Arial"/>
                <a:cs typeface="Arial"/>
                <a:sym typeface="Arial"/>
              </a:defRPr>
            </a:pPr>
            <a:r>
              <a:t>How does Google know stevens = SIT?</a:t>
            </a:r>
          </a:p>
        </p:txBody>
      </p:sp>
      <p:pic>
        <p:nvPicPr>
          <p:cNvPr id="98" name="Image" descr="Image"/>
          <p:cNvPicPr>
            <a:picLocks noChangeAspect="1"/>
          </p:cNvPicPr>
          <p:nvPr/>
        </p:nvPicPr>
        <p:blipFill>
          <a:blip r:embed="rId4">
            <a:extLst/>
          </a:blip>
          <a:stretch>
            <a:fillRect/>
          </a:stretch>
        </p:blipFill>
        <p:spPr>
          <a:xfrm>
            <a:off x="7880383" y="2166030"/>
            <a:ext cx="3677936" cy="3683683"/>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97"/>
                                        </p:tgtEl>
                                        <p:attrNameLst>
                                          <p:attrName>style.visibility</p:attrName>
                                        </p:attrNameLst>
                                      </p:cBhvr>
                                      <p:to>
                                        <p:strVal val="visible"/>
                                      </p:to>
                                    </p:set>
                                  </p:childTnLst>
                                </p:cTn>
                              </p:par>
                            </p:childTnLst>
                          </p:cTn>
                        </p:par>
                        <p:par>
                          <p:cTn id="7" fill="hold">
                            <p:stCondLst>
                              <p:cond delay="0"/>
                            </p:stCondLst>
                            <p:childTnLst>
                              <p:par>
                                <p:cTn id="8" presetClass="entr" nodeType="afterEffect" presetSubtype="0" presetID="1" grpId="2" fill="hold">
                                  <p:stCondLst>
                                    <p:cond delay="0"/>
                                  </p:stCondLst>
                                  <p:iterate type="el" backwards="0">
                                    <p:tmAbs val="0"/>
                                  </p:iterate>
                                  <p:childTnLst>
                                    <p:set>
                                      <p:cBhvr>
                                        <p:cTn id="9" fill="hold"/>
                                        <p:tgtEl>
                                          <p:spTgt spid="95"/>
                                        </p:tgtEl>
                                        <p:attrNameLst>
                                          <p:attrName>style.visibility</p:attrName>
                                        </p:attrNameLst>
                                      </p:cBhvr>
                                      <p:to>
                                        <p:strVal val="visible"/>
                                      </p:to>
                                    </p:set>
                                  </p:childTnLst>
                                </p:cTn>
                              </p:par>
                            </p:childTnLst>
                          </p:cTn>
                        </p:par>
                        <p:par>
                          <p:cTn id="10" fill="hold">
                            <p:stCondLst>
                              <p:cond delay="0"/>
                            </p:stCondLst>
                            <p:childTnLst>
                              <p:par>
                                <p:cTn id="11" presetClass="entr" nodeType="afterEffect" presetSubtype="0" presetID="1" grpId="3" fill="hold">
                                  <p:stCondLst>
                                    <p:cond delay="0"/>
                                  </p:stCondLst>
                                  <p:iterate type="el" backwards="0">
                                    <p:tmAbs val="0"/>
                                  </p:iterate>
                                  <p:childTnLst>
                                    <p:set>
                                      <p:cBhvr>
                                        <p:cTn id="12" fill="hold"/>
                                        <p:tgtEl>
                                          <p:spTgt spid="9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Class="entr" nodeType="clickEffect" presetSubtype="0" presetID="1" grpId="4" fill="hold">
                                  <p:stCondLst>
                                    <p:cond delay="0"/>
                                  </p:stCondLst>
                                  <p:iterate type="el" backwards="0">
                                    <p:tmAbs val="0"/>
                                  </p:iterate>
                                  <p:childTnLst>
                                    <p:set>
                                      <p:cBhvr>
                                        <p:cTn id="16" fill="hold"/>
                                        <p:tgtEl>
                                          <p:spTgt spid="9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Class="exit" nodeType="clickEffect" presetSubtype="0" presetID="1" grpId="5" fill="hold">
                                  <p:stCondLst>
                                    <p:cond delay="0"/>
                                  </p:stCondLst>
                                  <p:iterate type="el" backwards="0">
                                    <p:tmAbs val="0"/>
                                  </p:iterate>
                                  <p:childTnLst>
                                    <p:set>
                                      <p:cBhvr>
                                        <p:cTn id="20" fill="hold">
                                          <p:stCondLst>
                                            <p:cond delay="0"/>
                                          </p:stCondLst>
                                        </p:cTn>
                                        <p:tgtEl>
                                          <p:spTgt spid="98"/>
                                        </p:tgtEl>
                                        <p:attrNameLst>
                                          <p:attrName>style.visibility</p:attrName>
                                        </p:attrNameLst>
                                      </p:cBhvr>
                                      <p:to>
                                        <p:strVal val="hidden"/>
                                      </p:to>
                                    </p:set>
                                  </p:childTnLst>
                                </p:cTn>
                              </p:par>
                            </p:childTnLst>
                          </p:cTn>
                        </p:par>
                        <p:par>
                          <p:cTn id="21" fill="hold">
                            <p:stCondLst>
                              <p:cond delay="0"/>
                            </p:stCondLst>
                            <p:childTnLst>
                              <p:par>
                                <p:cTn id="22" presetClass="entr" nodeType="afterEffect" presetSubtype="0" presetID="1" grpId="6" fill="hold">
                                  <p:stCondLst>
                                    <p:cond delay="0"/>
                                  </p:stCondLst>
                                  <p:iterate type="el" backwards="0">
                                    <p:tmAbs val="0"/>
                                  </p:iterate>
                                  <p:childTnLst>
                                    <p:set>
                                      <p:cBhvr>
                                        <p:cTn id="23" fill="hold"/>
                                        <p:tgtEl>
                                          <p:spTgt spid="92"/>
                                        </p:tgtEl>
                                        <p:attrNameLst>
                                          <p:attrName>style.visibility</p:attrName>
                                        </p:attrNameLst>
                                      </p:cBhvr>
                                      <p:to>
                                        <p:strVal val="visible"/>
                                      </p:to>
                                    </p:set>
                                  </p:childTnLst>
                                </p:cTn>
                              </p:par>
                            </p:childTnLst>
                          </p:cTn>
                        </p:par>
                        <p:par>
                          <p:cTn id="24" fill="hold">
                            <p:stCondLst>
                              <p:cond delay="0"/>
                            </p:stCondLst>
                            <p:childTnLst>
                              <p:par>
                                <p:cTn id="25" presetClass="entr" nodeType="afterEffect" presetSubtype="0" presetID="1" grpId="7" fill="hold">
                                  <p:stCondLst>
                                    <p:cond delay="0"/>
                                  </p:stCondLst>
                                  <p:iterate type="el" backwards="0">
                                    <p:tmAbs val="0"/>
                                  </p:iterate>
                                  <p:childTnLst>
                                    <p:set>
                                      <p:cBhvr>
                                        <p:cTn id="26" fill="hold"/>
                                        <p:tgtEl>
                                          <p:spTgt spid="94"/>
                                        </p:tgtEl>
                                        <p:attrNameLst>
                                          <p:attrName>style.visibility</p:attrName>
                                        </p:attrNameLst>
                                      </p:cBhvr>
                                      <p:to>
                                        <p:strVal val="visible"/>
                                      </p:to>
                                    </p:set>
                                  </p:childTnLst>
                                </p:cTn>
                              </p:par>
                            </p:childTnLst>
                          </p:cTn>
                        </p:par>
                        <p:par>
                          <p:cTn id="27" fill="hold">
                            <p:stCondLst>
                              <p:cond delay="0"/>
                            </p:stCondLst>
                            <p:childTnLst>
                              <p:par>
                                <p:cTn id="28" presetClass="entr" nodeType="afterEffect" presetSubtype="0" presetID="1" grpId="8" fill="hold">
                                  <p:stCondLst>
                                    <p:cond delay="0"/>
                                  </p:stCondLst>
                                  <p:iterate type="el" backwards="0">
                                    <p:tmAbs val="0"/>
                                  </p:iterate>
                                  <p:childTnLst>
                                    <p:set>
                                      <p:cBhvr>
                                        <p:cTn id="29" fill="hold"/>
                                        <p:tgtEl>
                                          <p:spTgt spid="9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92" grpId="6"/>
      <p:bldP build="whole" bldLvl="1" animBg="1" rev="0" advAuto="0" spid="95" grpId="2"/>
      <p:bldP build="whole" bldLvl="1" animBg="1" rev="0" advAuto="0" spid="96" grpId="3"/>
      <p:bldP build="whole" bldLvl="1" animBg="1" rev="0" advAuto="0" spid="98" grpId="4"/>
      <p:bldP build="whole" bldLvl="1" animBg="1" rev="0" advAuto="0" spid="97" grpId="1"/>
      <p:bldP build="whole" bldLvl="1" animBg="1" rev="0" advAuto="0" spid="98" grpId="5"/>
      <p:bldP build="whole" bldLvl="1" animBg="1" rev="0" advAuto="0" spid="94" grpId="7"/>
      <p:bldP build="whole" bldLvl="1" animBg="1" rev="0" advAuto="0" spid="93" grpId="8"/>
    </p:bldLst>
  </p:timing>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2" name="Information Retrieval Techniques"/>
          <p:cNvSpPr txBox="1"/>
          <p:nvPr>
            <p:ph type="title" idx="4294967295"/>
          </p:nvPr>
        </p:nvSpPr>
        <p:spPr>
          <a:xfrm>
            <a:off x="386860" y="528637"/>
            <a:ext cx="10550771" cy="657450"/>
          </a:xfrm>
          <a:prstGeom prst="rect">
            <a:avLst/>
          </a:prstGeom>
        </p:spPr>
        <p:txBody>
          <a:bodyPr lIns="45719" tIns="45719" rIns="45719" bIns="45719" anchor="t"/>
          <a:lstStyle>
            <a:lvl1pPr algn="l">
              <a:defRPr b="1" sz="3000">
                <a:solidFill>
                  <a:srgbClr val="000000"/>
                </a:solidFill>
                <a:latin typeface="Arial"/>
                <a:ea typeface="Arial"/>
                <a:cs typeface="Arial"/>
                <a:sym typeface="Arial"/>
              </a:defRPr>
            </a:lvl1pPr>
          </a:lstStyle>
          <a:p>
            <a:pPr/>
            <a:r>
              <a:t>Information Retrieval Techniques</a:t>
            </a:r>
          </a:p>
        </p:txBody>
      </p:sp>
      <p:sp>
        <p:nvSpPr>
          <p:cNvPr id="103" name="Slide Number"/>
          <p:cNvSpPr txBox="1"/>
          <p:nvPr>
            <p:ph type="sldNum" sz="quarter" idx="4294967295"/>
          </p:nvPr>
        </p:nvSpPr>
        <p:spPr>
          <a:xfrm>
            <a:off x="10857975" y="6049983"/>
            <a:ext cx="225402" cy="355229"/>
          </a:xfrm>
          <a:prstGeom prst="rect">
            <a:avLst/>
          </a:prstGeom>
          <a:extLst>
            <a:ext uri="{C572A759-6A51-4108-AA02-DFA0A04FC94B}">
              <ma14:wrappingTextBoxFlag xmlns:ma14="http://schemas.microsoft.com/office/mac/drawingml/2011/main" val="1"/>
            </a:ext>
          </a:extLst>
        </p:spPr>
        <p:txBody>
          <a:bodyPr lIns="35718" tIns="35718" rIns="35718" bIns="35718" anchor="t"/>
          <a:lstStyle>
            <a:lvl1pPr algn="ctr" defTabSz="410765">
              <a:defRPr sz="2000">
                <a:solidFill>
                  <a:srgbClr val="000000"/>
                </a:solidFill>
                <a:latin typeface="Arial"/>
                <a:ea typeface="Arial"/>
                <a:cs typeface="Arial"/>
                <a:sym typeface="Arial"/>
              </a:defRPr>
            </a:lvl1pPr>
          </a:lstStyle>
          <a:p>
            <a:pPr/>
            <a:fld id="{86CB4B4D-7CA3-9044-876B-883B54F8677D}" type="slidenum"/>
          </a:p>
        </p:txBody>
      </p:sp>
      <p:pic>
        <p:nvPicPr>
          <p:cNvPr id="104" name="Image" descr="Image"/>
          <p:cNvPicPr>
            <a:picLocks noChangeAspect="1"/>
          </p:cNvPicPr>
          <p:nvPr/>
        </p:nvPicPr>
        <p:blipFill>
          <a:blip r:embed="rId3">
            <a:extLst/>
          </a:blip>
          <a:stretch>
            <a:fillRect/>
          </a:stretch>
        </p:blipFill>
        <p:spPr>
          <a:xfrm>
            <a:off x="2801540" y="958155"/>
            <a:ext cx="6588920" cy="4941690"/>
          </a:xfrm>
          <a:prstGeom prst="rect">
            <a:avLst/>
          </a:prstGeom>
          <a:ln w="12700">
            <a:miter lim="400000"/>
          </a:ln>
        </p:spPr>
      </p:pic>
      <p:sp>
        <p:nvSpPr>
          <p:cNvPr id="105" name="Getting enough coverage of users’ information need"/>
          <p:cNvSpPr txBox="1"/>
          <p:nvPr/>
        </p:nvSpPr>
        <p:spPr>
          <a:xfrm>
            <a:off x="429383" y="2790397"/>
            <a:ext cx="2399491" cy="884060"/>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b="1">
                <a:solidFill>
                  <a:srgbClr val="FF2600"/>
                </a:solidFill>
                <a:latin typeface="Arial"/>
                <a:ea typeface="Arial"/>
                <a:cs typeface="Arial"/>
                <a:sym typeface="Arial"/>
              </a:defRPr>
            </a:lvl1pPr>
          </a:lstStyle>
          <a:p>
            <a:pPr/>
            <a:r>
              <a:t>Getting enough coverage of users’ information need</a:t>
            </a:r>
          </a:p>
        </p:txBody>
      </p:sp>
      <p:sp>
        <p:nvSpPr>
          <p:cNvPr id="106" name="Making sure the results are returned to users fast"/>
          <p:cNvSpPr txBox="1"/>
          <p:nvPr/>
        </p:nvSpPr>
        <p:spPr>
          <a:xfrm>
            <a:off x="4166035" y="5918918"/>
            <a:ext cx="2992421" cy="617360"/>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b="1">
                <a:solidFill>
                  <a:srgbClr val="FF2600"/>
                </a:solidFill>
                <a:latin typeface="Arial"/>
                <a:ea typeface="Arial"/>
                <a:cs typeface="Arial"/>
                <a:sym typeface="Arial"/>
              </a:defRPr>
            </a:lvl1pPr>
          </a:lstStyle>
          <a:p>
            <a:pPr/>
            <a:r>
              <a:t>Making sure the results are returned to users fast</a:t>
            </a:r>
          </a:p>
        </p:txBody>
      </p:sp>
      <p:sp>
        <p:nvSpPr>
          <p:cNvPr id="107" name="Query understanding, personalization, results diversification, result page optimization, etc."/>
          <p:cNvSpPr txBox="1"/>
          <p:nvPr/>
        </p:nvSpPr>
        <p:spPr>
          <a:xfrm>
            <a:off x="9281283" y="2820405"/>
            <a:ext cx="2399491" cy="1950860"/>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b="1">
                <a:solidFill>
                  <a:srgbClr val="FF2600"/>
                </a:solidFill>
                <a:latin typeface="Arial"/>
                <a:ea typeface="Arial"/>
                <a:cs typeface="Arial"/>
                <a:sym typeface="Arial"/>
              </a:defRPr>
            </a:lvl1pPr>
          </a:lstStyle>
          <a:p>
            <a:pPr/>
            <a:r>
              <a:t>Query understanding, personalization, results diversification, result page optimization, etc. </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0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10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0" presetID="1" grpId="3" fill="hold">
                                  <p:stCondLst>
                                    <p:cond delay="0"/>
                                  </p:stCondLst>
                                  <p:iterate type="el" backwards="0">
                                    <p:tmAbs val="0"/>
                                  </p:iterate>
                                  <p:childTnLst>
                                    <p:set>
                                      <p:cBhvr>
                                        <p:cTn id="14" fill="hold"/>
                                        <p:tgtEl>
                                          <p:spTgt spid="10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06" grpId="2"/>
      <p:bldP build="whole" bldLvl="1" animBg="1" rev="0" advAuto="0" spid="107" grpId="3"/>
      <p:bldP build="whole" bldLvl="1" animBg="1" rev="0" advAuto="0" spid="105" grpId="1"/>
    </p:bldLst>
  </p:timing>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1" name="A Brief History of IR"/>
          <p:cNvSpPr txBox="1"/>
          <p:nvPr>
            <p:ph type="title" idx="4294967295"/>
          </p:nvPr>
        </p:nvSpPr>
        <p:spPr>
          <a:xfrm>
            <a:off x="386860" y="528637"/>
            <a:ext cx="10550771" cy="657450"/>
          </a:xfrm>
          <a:prstGeom prst="rect">
            <a:avLst/>
          </a:prstGeom>
        </p:spPr>
        <p:txBody>
          <a:bodyPr lIns="45719" tIns="45719" rIns="45719" bIns="45719" anchor="t"/>
          <a:lstStyle>
            <a:lvl1pPr algn="l">
              <a:defRPr b="1" sz="3000">
                <a:solidFill>
                  <a:srgbClr val="000000"/>
                </a:solidFill>
                <a:latin typeface="Arial"/>
                <a:ea typeface="Arial"/>
                <a:cs typeface="Arial"/>
                <a:sym typeface="Arial"/>
              </a:defRPr>
            </a:lvl1pPr>
          </a:lstStyle>
          <a:p>
            <a:pPr/>
            <a:r>
              <a:t>A Brief History of IR</a:t>
            </a:r>
          </a:p>
        </p:txBody>
      </p:sp>
      <p:sp>
        <p:nvSpPr>
          <p:cNvPr id="112" name="Slide Number"/>
          <p:cNvSpPr txBox="1"/>
          <p:nvPr>
            <p:ph type="sldNum" sz="quarter" idx="4294967295"/>
          </p:nvPr>
        </p:nvSpPr>
        <p:spPr>
          <a:xfrm>
            <a:off x="10857975" y="6049983"/>
            <a:ext cx="225402" cy="355229"/>
          </a:xfrm>
          <a:prstGeom prst="rect">
            <a:avLst/>
          </a:prstGeom>
          <a:extLst>
            <a:ext uri="{C572A759-6A51-4108-AA02-DFA0A04FC94B}">
              <ma14:wrappingTextBoxFlag xmlns:ma14="http://schemas.microsoft.com/office/mac/drawingml/2011/main" val="1"/>
            </a:ext>
          </a:extLst>
        </p:spPr>
        <p:txBody>
          <a:bodyPr lIns="35718" tIns="35718" rIns="35718" bIns="35718" anchor="t"/>
          <a:lstStyle>
            <a:lvl1pPr algn="ctr" defTabSz="410765">
              <a:defRPr sz="2000">
                <a:solidFill>
                  <a:srgbClr val="000000"/>
                </a:solidFill>
                <a:latin typeface="Arial"/>
                <a:ea typeface="Arial"/>
                <a:cs typeface="Arial"/>
                <a:sym typeface="Arial"/>
              </a:defRPr>
            </a:lvl1pPr>
          </a:lstStyle>
          <a:p>
            <a:pPr/>
            <a:fld id="{86CB4B4D-7CA3-9044-876B-883B54F8677D}" type="slidenum"/>
          </a:p>
        </p:txBody>
      </p:sp>
      <p:sp>
        <p:nvSpPr>
          <p:cNvPr id="113" name="Line"/>
          <p:cNvSpPr/>
          <p:nvPr/>
        </p:nvSpPr>
        <p:spPr>
          <a:xfrm flipH="1">
            <a:off x="1795950" y="1686814"/>
            <a:ext cx="1" cy="4483356"/>
          </a:xfrm>
          <a:prstGeom prst="line">
            <a:avLst/>
          </a:prstGeom>
          <a:ln w="25400">
            <a:solidFill>
              <a:schemeClr val="accent1"/>
            </a:solidFill>
            <a:tailEnd type="triangle"/>
          </a:ln>
          <a:effectLst>
            <a:outerShdw sx="100000" sy="100000" kx="0" ky="0" algn="b" rotWithShape="0" blurRad="38100" dist="23000" dir="5400000">
              <a:srgbClr val="000000">
                <a:alpha val="35000"/>
              </a:srgbClr>
            </a:outerShdw>
          </a:effectLst>
        </p:spPr>
        <p:txBody>
          <a:bodyPr lIns="45718" tIns="45718" rIns="45718" bIns="45718"/>
          <a:lstStyle/>
          <a:p>
            <a:pPr/>
          </a:p>
        </p:txBody>
      </p:sp>
      <p:sp>
        <p:nvSpPr>
          <p:cNvPr id="114" name="300 BC"/>
          <p:cNvSpPr txBox="1"/>
          <p:nvPr/>
        </p:nvSpPr>
        <p:spPr>
          <a:xfrm>
            <a:off x="360564" y="2202197"/>
            <a:ext cx="1051480" cy="41249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lnSpc>
                <a:spcPts val="4000"/>
              </a:lnSpc>
              <a:defRPr b="1" i="1" sz="2200">
                <a:solidFill>
                  <a:srgbClr val="000000"/>
                </a:solidFill>
                <a:latin typeface="Arial"/>
                <a:ea typeface="Arial"/>
                <a:cs typeface="Arial"/>
                <a:sym typeface="Arial"/>
              </a:defRPr>
            </a:lvl1pPr>
          </a:lstStyle>
          <a:p>
            <a:pPr/>
            <a:r>
              <a:t>300 BC</a:t>
            </a:r>
          </a:p>
        </p:txBody>
      </p:sp>
      <p:pic>
        <p:nvPicPr>
          <p:cNvPr id="115" name="Image" descr="Image"/>
          <p:cNvPicPr>
            <a:picLocks noChangeAspect="1"/>
          </p:cNvPicPr>
          <p:nvPr/>
        </p:nvPicPr>
        <p:blipFill>
          <a:blip r:embed="rId3">
            <a:extLst/>
          </a:blip>
          <a:stretch>
            <a:fillRect/>
          </a:stretch>
        </p:blipFill>
        <p:spPr>
          <a:xfrm>
            <a:off x="2258337" y="1621958"/>
            <a:ext cx="739321" cy="1094196"/>
          </a:xfrm>
          <a:prstGeom prst="rect">
            <a:avLst/>
          </a:prstGeom>
          <a:ln w="12700">
            <a:miter lim="400000"/>
          </a:ln>
        </p:spPr>
      </p:pic>
      <p:pic>
        <p:nvPicPr>
          <p:cNvPr id="116" name="Image" descr="Image"/>
          <p:cNvPicPr>
            <a:picLocks noChangeAspect="1"/>
          </p:cNvPicPr>
          <p:nvPr/>
        </p:nvPicPr>
        <p:blipFill>
          <a:blip r:embed="rId4">
            <a:extLst/>
          </a:blip>
          <a:stretch>
            <a:fillRect/>
          </a:stretch>
        </p:blipFill>
        <p:spPr>
          <a:xfrm>
            <a:off x="3334000" y="1621958"/>
            <a:ext cx="835236" cy="1094196"/>
          </a:xfrm>
          <a:prstGeom prst="rect">
            <a:avLst/>
          </a:prstGeom>
          <a:ln w="12700">
            <a:miter lim="400000"/>
          </a:ln>
        </p:spPr>
      </p:pic>
      <p:sp>
        <p:nvSpPr>
          <p:cNvPr id="117" name="Callimachus: the first library catalog"/>
          <p:cNvSpPr txBox="1"/>
          <p:nvPr/>
        </p:nvSpPr>
        <p:spPr>
          <a:xfrm>
            <a:off x="2034233" y="2879334"/>
            <a:ext cx="3511837" cy="33837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lnSpc>
                <a:spcPts val="3400"/>
              </a:lnSpc>
              <a:defRPr sz="1700">
                <a:solidFill>
                  <a:srgbClr val="000000"/>
                </a:solidFill>
                <a:latin typeface="Arial"/>
                <a:ea typeface="Arial"/>
                <a:cs typeface="Arial"/>
                <a:sym typeface="Arial"/>
              </a:defRPr>
            </a:lvl1pPr>
          </a:lstStyle>
          <a:p>
            <a:pPr/>
            <a:r>
              <a:t>Callimachus: the first library catalog</a:t>
            </a:r>
          </a:p>
        </p:txBody>
      </p:sp>
      <p:sp>
        <p:nvSpPr>
          <p:cNvPr id="118" name="Punch cards, searching at 600 cards/min"/>
          <p:cNvSpPr txBox="1"/>
          <p:nvPr/>
        </p:nvSpPr>
        <p:spPr>
          <a:xfrm>
            <a:off x="2115135" y="5490039"/>
            <a:ext cx="4016378" cy="338376"/>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lnSpc>
                <a:spcPts val="3400"/>
              </a:lnSpc>
              <a:defRPr sz="1700">
                <a:solidFill>
                  <a:srgbClr val="000000"/>
                </a:solidFill>
                <a:latin typeface="Arial"/>
                <a:ea typeface="Arial"/>
                <a:cs typeface="Arial"/>
                <a:sym typeface="Arial"/>
              </a:defRPr>
            </a:lvl1pPr>
          </a:lstStyle>
          <a:p>
            <a:pPr/>
            <a:r>
              <a:t>Punch cards, searching at 600 cards/min</a:t>
            </a:r>
          </a:p>
        </p:txBody>
      </p:sp>
      <p:pic>
        <p:nvPicPr>
          <p:cNvPr id="119" name="Image" descr="Image"/>
          <p:cNvPicPr>
            <a:picLocks noChangeAspect="1"/>
          </p:cNvPicPr>
          <p:nvPr/>
        </p:nvPicPr>
        <p:blipFill>
          <a:blip r:embed="rId5">
            <a:extLst/>
          </a:blip>
          <a:stretch>
            <a:fillRect/>
          </a:stretch>
        </p:blipFill>
        <p:spPr>
          <a:xfrm>
            <a:off x="2091898" y="3948039"/>
            <a:ext cx="1854783" cy="1466869"/>
          </a:xfrm>
          <a:prstGeom prst="rect">
            <a:avLst/>
          </a:prstGeom>
          <a:ln w="12700">
            <a:miter lim="400000"/>
          </a:ln>
        </p:spPr>
      </p:pic>
      <p:sp>
        <p:nvSpPr>
          <p:cNvPr id="120" name="1950s"/>
          <p:cNvSpPr txBox="1"/>
          <p:nvPr/>
        </p:nvSpPr>
        <p:spPr>
          <a:xfrm>
            <a:off x="425286" y="4475224"/>
            <a:ext cx="881084" cy="41249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lnSpc>
                <a:spcPts val="4000"/>
              </a:lnSpc>
              <a:defRPr b="1" i="1" sz="2200">
                <a:solidFill>
                  <a:srgbClr val="000000"/>
                </a:solidFill>
                <a:latin typeface="Arial"/>
                <a:ea typeface="Arial"/>
                <a:cs typeface="Arial"/>
                <a:sym typeface="Arial"/>
              </a:defRPr>
            </a:lvl1pPr>
          </a:lstStyle>
          <a:p>
            <a:pPr/>
            <a:r>
              <a:t>1950s</a:t>
            </a:r>
          </a:p>
        </p:txBody>
      </p:sp>
      <p:sp>
        <p:nvSpPr>
          <p:cNvPr id="121" name="Line"/>
          <p:cNvSpPr/>
          <p:nvPr/>
        </p:nvSpPr>
        <p:spPr>
          <a:xfrm flipH="1">
            <a:off x="7424316" y="1686814"/>
            <a:ext cx="1" cy="4483356"/>
          </a:xfrm>
          <a:prstGeom prst="line">
            <a:avLst/>
          </a:prstGeom>
          <a:ln w="25400">
            <a:solidFill>
              <a:schemeClr val="accent1"/>
            </a:solidFill>
            <a:tailEnd type="triangle"/>
          </a:ln>
          <a:effectLst>
            <a:outerShdw sx="100000" sy="100000" kx="0" ky="0" algn="b" rotWithShape="0" blurRad="38100" dist="23000" dir="5400000">
              <a:srgbClr val="000000">
                <a:alpha val="35000"/>
              </a:srgbClr>
            </a:outerShdw>
          </a:effectLst>
        </p:spPr>
        <p:txBody>
          <a:bodyPr lIns="45718" tIns="45718" rIns="45718" bIns="45718"/>
          <a:lstStyle/>
          <a:p>
            <a:pPr/>
          </a:p>
        </p:txBody>
      </p:sp>
      <p:sp>
        <p:nvSpPr>
          <p:cNvPr id="122" name="1958"/>
          <p:cNvSpPr txBox="1"/>
          <p:nvPr/>
        </p:nvSpPr>
        <p:spPr>
          <a:xfrm>
            <a:off x="6484514" y="1962807"/>
            <a:ext cx="725695" cy="412498"/>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lnSpc>
                <a:spcPts val="4000"/>
              </a:lnSpc>
              <a:defRPr b="1" i="1" sz="2200">
                <a:solidFill>
                  <a:srgbClr val="000000"/>
                </a:solidFill>
                <a:latin typeface="Arial"/>
                <a:ea typeface="Arial"/>
                <a:cs typeface="Arial"/>
                <a:sym typeface="Arial"/>
              </a:defRPr>
            </a:lvl1pPr>
          </a:lstStyle>
          <a:p>
            <a:pPr/>
            <a:r>
              <a:t>1958</a:t>
            </a:r>
          </a:p>
        </p:txBody>
      </p:sp>
      <p:sp>
        <p:nvSpPr>
          <p:cNvPr id="123" name="Cranfield evaluation methodology; word-based indexing"/>
          <p:cNvSpPr txBox="1"/>
          <p:nvPr/>
        </p:nvSpPr>
        <p:spPr>
          <a:xfrm>
            <a:off x="7638426" y="1872868"/>
            <a:ext cx="3798462" cy="59237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nSpc>
                <a:spcPts val="3400"/>
              </a:lnSpc>
              <a:defRPr sz="1700">
                <a:solidFill>
                  <a:srgbClr val="000000"/>
                </a:solidFill>
                <a:latin typeface="Arial"/>
                <a:ea typeface="Arial"/>
                <a:cs typeface="Arial"/>
                <a:sym typeface="Arial"/>
              </a:defRPr>
            </a:lvl1pPr>
          </a:lstStyle>
          <a:p>
            <a:pPr/>
            <a:r>
              <a:t>Cranfield evaluation methodology; word-based indexing</a:t>
            </a:r>
          </a:p>
        </p:txBody>
      </p:sp>
      <p:sp>
        <p:nvSpPr>
          <p:cNvPr id="124" name="building IR systems on computers; relevance feedback"/>
          <p:cNvSpPr txBox="1"/>
          <p:nvPr/>
        </p:nvSpPr>
        <p:spPr>
          <a:xfrm>
            <a:off x="7638426" y="2752334"/>
            <a:ext cx="3798462" cy="59237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nSpc>
                <a:spcPts val="3400"/>
              </a:lnSpc>
              <a:defRPr sz="1700">
                <a:solidFill>
                  <a:srgbClr val="000000"/>
                </a:solidFill>
                <a:latin typeface="Arial"/>
                <a:ea typeface="Arial"/>
                <a:cs typeface="Arial"/>
                <a:sym typeface="Arial"/>
              </a:defRPr>
            </a:lvl1pPr>
          </a:lstStyle>
          <a:p>
            <a:pPr/>
            <a:r>
              <a:t>building IR systems on computers; relevance feedback</a:t>
            </a:r>
          </a:p>
        </p:txBody>
      </p:sp>
      <p:sp>
        <p:nvSpPr>
          <p:cNvPr id="125" name="1960s"/>
          <p:cNvSpPr txBox="1"/>
          <p:nvPr/>
        </p:nvSpPr>
        <p:spPr>
          <a:xfrm>
            <a:off x="6433714" y="2741928"/>
            <a:ext cx="881084" cy="41249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lnSpc>
                <a:spcPts val="4000"/>
              </a:lnSpc>
              <a:defRPr b="1" i="1" sz="2200">
                <a:solidFill>
                  <a:srgbClr val="000000"/>
                </a:solidFill>
                <a:latin typeface="Arial"/>
                <a:ea typeface="Arial"/>
                <a:cs typeface="Arial"/>
                <a:sym typeface="Arial"/>
              </a:defRPr>
            </a:lvl1pPr>
          </a:lstStyle>
          <a:p>
            <a:pPr/>
            <a:r>
              <a:t>1960s</a:t>
            </a:r>
          </a:p>
        </p:txBody>
      </p:sp>
      <p:sp>
        <p:nvSpPr>
          <p:cNvPr id="126" name="1970s"/>
          <p:cNvSpPr txBox="1"/>
          <p:nvPr/>
        </p:nvSpPr>
        <p:spPr>
          <a:xfrm>
            <a:off x="6406820" y="3621520"/>
            <a:ext cx="881083" cy="412498"/>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lnSpc>
                <a:spcPts val="4000"/>
              </a:lnSpc>
              <a:defRPr b="1" i="1" sz="2200">
                <a:solidFill>
                  <a:srgbClr val="000000"/>
                </a:solidFill>
                <a:latin typeface="Arial"/>
                <a:ea typeface="Arial"/>
                <a:cs typeface="Arial"/>
                <a:sym typeface="Arial"/>
              </a:defRPr>
            </a:lvl1pPr>
          </a:lstStyle>
          <a:p>
            <a:pPr/>
            <a:r>
              <a:t>1970s</a:t>
            </a:r>
          </a:p>
        </p:txBody>
      </p:sp>
      <p:sp>
        <p:nvSpPr>
          <p:cNvPr id="127" name="TREC; learning to rank; latent semantic indexing"/>
          <p:cNvSpPr txBox="1"/>
          <p:nvPr/>
        </p:nvSpPr>
        <p:spPr>
          <a:xfrm>
            <a:off x="7638426" y="4310829"/>
            <a:ext cx="3798462" cy="592375"/>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nSpc>
                <a:spcPts val="3400"/>
              </a:lnSpc>
              <a:defRPr sz="1700">
                <a:solidFill>
                  <a:srgbClr val="000000"/>
                </a:solidFill>
                <a:latin typeface="Arial"/>
                <a:ea typeface="Arial"/>
                <a:cs typeface="Arial"/>
                <a:sym typeface="Arial"/>
              </a:defRPr>
            </a:lvl1pPr>
          </a:lstStyle>
          <a:p>
            <a:pPr/>
            <a:r>
              <a:t>TREC; learning to rank; latent semantic indexing</a:t>
            </a:r>
          </a:p>
        </p:txBody>
      </p:sp>
      <p:sp>
        <p:nvSpPr>
          <p:cNvPr id="128" name="1980s"/>
          <p:cNvSpPr txBox="1"/>
          <p:nvPr/>
        </p:nvSpPr>
        <p:spPr>
          <a:xfrm>
            <a:off x="6438944" y="4269777"/>
            <a:ext cx="1153431" cy="41249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nSpc>
                <a:spcPts val="4000"/>
              </a:lnSpc>
              <a:defRPr b="1" i="1" sz="2200">
                <a:solidFill>
                  <a:srgbClr val="000000"/>
                </a:solidFill>
                <a:latin typeface="Arial"/>
                <a:ea typeface="Arial"/>
                <a:cs typeface="Arial"/>
                <a:sym typeface="Arial"/>
              </a:defRPr>
            </a:lvl1pPr>
          </a:lstStyle>
          <a:p>
            <a:pPr/>
            <a:r>
              <a:t>1980s</a:t>
            </a:r>
          </a:p>
        </p:txBody>
      </p:sp>
      <p:sp>
        <p:nvSpPr>
          <p:cNvPr id="129" name="TF-IDF; probability ranking principle"/>
          <p:cNvSpPr txBox="1"/>
          <p:nvPr/>
        </p:nvSpPr>
        <p:spPr>
          <a:xfrm>
            <a:off x="7638426" y="3658581"/>
            <a:ext cx="3798462" cy="33837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nSpc>
                <a:spcPts val="3400"/>
              </a:lnSpc>
              <a:defRPr sz="1700">
                <a:solidFill>
                  <a:srgbClr val="000000"/>
                </a:solidFill>
                <a:latin typeface="Arial"/>
                <a:ea typeface="Arial"/>
                <a:cs typeface="Arial"/>
                <a:sym typeface="Arial"/>
              </a:defRPr>
            </a:lvl1pPr>
          </a:lstStyle>
          <a:p>
            <a:pPr/>
            <a:r>
              <a:t>TF-IDF; probability ranking principle</a:t>
            </a:r>
          </a:p>
        </p:txBody>
      </p:sp>
      <p:sp>
        <p:nvSpPr>
          <p:cNvPr id="130" name="1990 - now"/>
          <p:cNvSpPr txBox="1"/>
          <p:nvPr/>
        </p:nvSpPr>
        <p:spPr>
          <a:xfrm>
            <a:off x="6438944" y="5105244"/>
            <a:ext cx="1153431" cy="74269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nSpc>
                <a:spcPts val="4000"/>
              </a:lnSpc>
              <a:defRPr b="1" i="1" sz="2200">
                <a:solidFill>
                  <a:srgbClr val="000000"/>
                </a:solidFill>
                <a:latin typeface="Arial"/>
                <a:ea typeface="Arial"/>
                <a:cs typeface="Arial"/>
                <a:sym typeface="Arial"/>
              </a:defRPr>
            </a:lvl1pPr>
          </a:lstStyle>
          <a:p>
            <a:pPr/>
            <a:r>
              <a:t>1990 - now</a:t>
            </a:r>
          </a:p>
        </p:txBody>
      </p:sp>
      <p:sp>
        <p:nvSpPr>
          <p:cNvPr id="131" name="web search; supporting natural language queries;"/>
          <p:cNvSpPr txBox="1"/>
          <p:nvPr/>
        </p:nvSpPr>
        <p:spPr>
          <a:xfrm>
            <a:off x="7638426" y="5180406"/>
            <a:ext cx="3798462" cy="59237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nSpc>
                <a:spcPts val="3400"/>
              </a:lnSpc>
              <a:defRPr sz="1700">
                <a:solidFill>
                  <a:srgbClr val="000000"/>
                </a:solidFill>
                <a:latin typeface="Arial"/>
                <a:ea typeface="Arial"/>
                <a:cs typeface="Arial"/>
                <a:sym typeface="Arial"/>
              </a:defRPr>
            </a:lvl1pPr>
          </a:lstStyle>
          <a:p>
            <a:pPr/>
            <a:r>
              <a:t>web search; supporting natural language queries; </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5" name="Information need"/>
          <p:cNvSpPr txBox="1"/>
          <p:nvPr>
            <p:ph type="title" idx="4294967295"/>
          </p:nvPr>
        </p:nvSpPr>
        <p:spPr>
          <a:xfrm>
            <a:off x="386860" y="528637"/>
            <a:ext cx="10550771" cy="657450"/>
          </a:xfrm>
          <a:prstGeom prst="rect">
            <a:avLst/>
          </a:prstGeom>
        </p:spPr>
        <p:txBody>
          <a:bodyPr lIns="45719" tIns="45719" rIns="45719" bIns="45719" anchor="t"/>
          <a:lstStyle>
            <a:lvl1pPr algn="l">
              <a:defRPr b="1" sz="3000">
                <a:solidFill>
                  <a:srgbClr val="000000"/>
                </a:solidFill>
                <a:latin typeface="Arial"/>
                <a:ea typeface="Arial"/>
                <a:cs typeface="Arial"/>
                <a:sym typeface="Arial"/>
              </a:defRPr>
            </a:lvl1pPr>
          </a:lstStyle>
          <a:p>
            <a:pPr/>
            <a:r>
              <a:t>Information need</a:t>
            </a:r>
          </a:p>
        </p:txBody>
      </p:sp>
      <p:sp>
        <p:nvSpPr>
          <p:cNvPr id="136" name="Slide Number"/>
          <p:cNvSpPr txBox="1"/>
          <p:nvPr>
            <p:ph type="sldNum" sz="quarter" idx="4294967295"/>
          </p:nvPr>
        </p:nvSpPr>
        <p:spPr>
          <a:xfrm>
            <a:off x="10857975" y="6049983"/>
            <a:ext cx="225402" cy="355229"/>
          </a:xfrm>
          <a:prstGeom prst="rect">
            <a:avLst/>
          </a:prstGeom>
          <a:extLst>
            <a:ext uri="{C572A759-6A51-4108-AA02-DFA0A04FC94B}">
              <ma14:wrappingTextBoxFlag xmlns:ma14="http://schemas.microsoft.com/office/mac/drawingml/2011/main" val="1"/>
            </a:ext>
          </a:extLst>
        </p:spPr>
        <p:txBody>
          <a:bodyPr lIns="35718" tIns="35718" rIns="35718" bIns="35718" anchor="t"/>
          <a:lstStyle>
            <a:lvl1pPr algn="ctr" defTabSz="410765">
              <a:defRPr sz="2000">
                <a:solidFill>
                  <a:srgbClr val="000000"/>
                </a:solidFill>
                <a:latin typeface="Arial"/>
                <a:ea typeface="Arial"/>
                <a:cs typeface="Arial"/>
                <a:sym typeface="Arial"/>
              </a:defRPr>
            </a:lvl1pPr>
          </a:lstStyle>
          <a:p>
            <a:pPr/>
            <a:fld id="{86CB4B4D-7CA3-9044-876B-883B54F8677D}" type="slidenum"/>
          </a:p>
        </p:txBody>
      </p:sp>
      <p:pic>
        <p:nvPicPr>
          <p:cNvPr id="137" name="Image" descr="Image"/>
          <p:cNvPicPr>
            <a:picLocks noChangeAspect="1"/>
          </p:cNvPicPr>
          <p:nvPr/>
        </p:nvPicPr>
        <p:blipFill>
          <a:blip r:embed="rId3">
            <a:extLst/>
          </a:blip>
          <a:stretch>
            <a:fillRect/>
          </a:stretch>
        </p:blipFill>
        <p:spPr>
          <a:xfrm>
            <a:off x="1262574" y="2078552"/>
            <a:ext cx="1370656" cy="1370655"/>
          </a:xfrm>
          <a:prstGeom prst="rect">
            <a:avLst/>
          </a:prstGeom>
          <a:ln w="12700">
            <a:miter lim="400000"/>
          </a:ln>
        </p:spPr>
      </p:pic>
      <p:sp>
        <p:nvSpPr>
          <p:cNvPr id="138" name="information need…"/>
          <p:cNvSpPr txBox="1"/>
          <p:nvPr/>
        </p:nvSpPr>
        <p:spPr>
          <a:xfrm>
            <a:off x="3045583" y="1808330"/>
            <a:ext cx="7100028" cy="140309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sz="2200">
                <a:solidFill>
                  <a:srgbClr val="FF2600"/>
                </a:solidFill>
                <a:latin typeface="Arial"/>
                <a:ea typeface="Arial"/>
                <a:cs typeface="Arial"/>
                <a:sym typeface="Arial"/>
              </a:defRPr>
            </a:pPr>
            <a:r>
              <a:t>information need</a:t>
            </a:r>
          </a:p>
          <a:p>
            <a:pPr>
              <a:lnSpc>
                <a:spcPts val="4000"/>
              </a:lnSpc>
              <a:defRPr sz="2200">
                <a:solidFill>
                  <a:srgbClr val="000000"/>
                </a:solidFill>
                <a:latin typeface="Arial"/>
                <a:ea typeface="Arial"/>
                <a:cs typeface="Arial"/>
                <a:sym typeface="Arial"/>
              </a:defRPr>
            </a:pPr>
            <a:r>
              <a:t>“An individual or group's desire to locate and obtain information to satisfy a need”, e.g., question answering, program repair, route planning</a:t>
            </a:r>
          </a:p>
        </p:txBody>
      </p:sp>
      <p:sp>
        <p:nvSpPr>
          <p:cNvPr id="139" name="query…"/>
          <p:cNvSpPr txBox="1"/>
          <p:nvPr/>
        </p:nvSpPr>
        <p:spPr>
          <a:xfrm>
            <a:off x="3045583" y="3624430"/>
            <a:ext cx="8282468" cy="140309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sz="2200">
                <a:solidFill>
                  <a:srgbClr val="FF2600"/>
                </a:solidFill>
                <a:latin typeface="Arial"/>
                <a:ea typeface="Arial"/>
                <a:cs typeface="Arial"/>
                <a:sym typeface="Arial"/>
              </a:defRPr>
            </a:pPr>
            <a:r>
              <a:t>query</a:t>
            </a:r>
          </a:p>
          <a:p>
            <a:pPr>
              <a:defRPr sz="2200">
                <a:solidFill>
                  <a:srgbClr val="000000"/>
                </a:solidFill>
                <a:latin typeface="Arial"/>
                <a:ea typeface="Arial"/>
                <a:cs typeface="Arial"/>
                <a:sym typeface="Arial"/>
              </a:defRPr>
            </a:pPr>
            <a:r>
              <a:t>A (short) natural language representation of users’ information need</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3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13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39" grpId="2"/>
      <p:bldP build="whole" bldLvl="1" animBg="1" rev="0" advAuto="0" spid="138" grpId="1"/>
    </p:bldLst>
  </p:timing>
</p:sld>
</file>

<file path=ppt/theme/theme1.xml><?xml version="1.0" encoding="utf-8"?>
<a:theme xmlns:a="http://schemas.openxmlformats.org/drawingml/2006/main" xmlns:r="http://schemas.openxmlformats.org/officeDocument/2006/relationships" name="ThemeILtemplates">
  <a:themeElements>
    <a:clrScheme name="ThemeILtemplates">
      <a:dk1>
        <a:srgbClr val="131F33"/>
      </a:dk1>
      <a:lt1>
        <a:srgbClr val="332C20"/>
      </a:lt1>
      <a:dk2>
        <a:srgbClr val="A7A7A7"/>
      </a:dk2>
      <a:lt2>
        <a:srgbClr val="535353"/>
      </a:lt2>
      <a:accent1>
        <a:srgbClr val="131F33"/>
      </a:accent1>
      <a:accent2>
        <a:srgbClr val="FA6300"/>
      </a:accent2>
      <a:accent3>
        <a:srgbClr val="555555"/>
      </a:accent3>
      <a:accent4>
        <a:srgbClr val="888888"/>
      </a:accent4>
      <a:accent5>
        <a:srgbClr val="4BACC6"/>
      </a:accent5>
      <a:accent6>
        <a:srgbClr val="F79646"/>
      </a:accent6>
      <a:hlink>
        <a:srgbClr val="0000FF"/>
      </a:hlink>
      <a:folHlink>
        <a:srgbClr val="FF00FF"/>
      </a:folHlink>
    </a:clrScheme>
    <a:fontScheme name="ThemeILtemplates">
      <a:majorFont>
        <a:latin typeface="Helvetica"/>
        <a:ea typeface="Helvetica"/>
        <a:cs typeface="Helvetica"/>
      </a:majorFont>
      <a:minorFont>
        <a:latin typeface="Trebuchet MS"/>
        <a:ea typeface="Trebuchet MS"/>
        <a:cs typeface="Trebuchet MS"/>
      </a:minorFont>
    </a:fontScheme>
    <a:fmtScheme name="ThemeILtemplat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32C20"/>
        </a:solidFill>
        <a:ln w="25400" cap="flat">
          <a:solidFill>
            <a:schemeClr val="accent1"/>
          </a:solidFill>
          <a:prstDash val="solid"/>
          <a:round/>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45718" tIns="45718" rIns="45718" bIns="45718" numCol="1" spcCol="38100" rtlCol="0" anchor="ctr"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chemeClr val="accent1"/>
            </a:solidFill>
            <a:effectLst/>
            <a:uFillTx/>
            <a:latin typeface="+mn-lt"/>
            <a:ea typeface="+mn-ea"/>
            <a:cs typeface="+mn-cs"/>
            <a:sym typeface="Trebuchet MS"/>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chemeClr val="accent1"/>
            </a:solidFill>
            <a:effectLst/>
            <a:uFillTx/>
            <a:latin typeface="+mn-lt"/>
            <a:ea typeface="+mn-ea"/>
            <a:cs typeface="+mn-cs"/>
            <a:sym typeface="Trebuchet MS"/>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ThemeILtemplates">
  <a:themeElements>
    <a:clrScheme name="ThemeILtemplates">
      <a:dk1>
        <a:srgbClr val="131F33"/>
      </a:dk1>
      <a:lt1>
        <a:srgbClr val="332C20"/>
      </a:lt1>
      <a:dk2>
        <a:srgbClr val="A7A7A7"/>
      </a:dk2>
      <a:lt2>
        <a:srgbClr val="535353"/>
      </a:lt2>
      <a:accent1>
        <a:srgbClr val="131F33"/>
      </a:accent1>
      <a:accent2>
        <a:srgbClr val="FA6300"/>
      </a:accent2>
      <a:accent3>
        <a:srgbClr val="555555"/>
      </a:accent3>
      <a:accent4>
        <a:srgbClr val="888888"/>
      </a:accent4>
      <a:accent5>
        <a:srgbClr val="4BACC6"/>
      </a:accent5>
      <a:accent6>
        <a:srgbClr val="F79646"/>
      </a:accent6>
      <a:hlink>
        <a:srgbClr val="0000FF"/>
      </a:hlink>
      <a:folHlink>
        <a:srgbClr val="FF00FF"/>
      </a:folHlink>
    </a:clrScheme>
    <a:fontScheme name="ThemeILtemplates">
      <a:majorFont>
        <a:latin typeface="Helvetica"/>
        <a:ea typeface="Helvetica"/>
        <a:cs typeface="Helvetica"/>
      </a:majorFont>
      <a:minorFont>
        <a:latin typeface="Trebuchet MS"/>
        <a:ea typeface="Trebuchet MS"/>
        <a:cs typeface="Trebuchet MS"/>
      </a:minorFont>
    </a:fontScheme>
    <a:fmtScheme name="ThemeILtemplat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32C20"/>
        </a:solidFill>
        <a:ln w="25400" cap="flat">
          <a:solidFill>
            <a:schemeClr val="accent1"/>
          </a:solidFill>
          <a:prstDash val="solid"/>
          <a:round/>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45718" tIns="45718" rIns="45718" bIns="45718" numCol="1" spcCol="38100" rtlCol="0" anchor="ctr"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chemeClr val="accent1"/>
            </a:solidFill>
            <a:effectLst/>
            <a:uFillTx/>
            <a:latin typeface="+mn-lt"/>
            <a:ea typeface="+mn-ea"/>
            <a:cs typeface="+mn-cs"/>
            <a:sym typeface="Trebuchet MS"/>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chemeClr val="accent1"/>
            </a:solidFill>
            <a:effectLst/>
            <a:uFillTx/>
            <a:latin typeface="+mn-lt"/>
            <a:ea typeface="+mn-ea"/>
            <a:cs typeface="+mn-cs"/>
            <a:sym typeface="Trebuchet MS"/>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